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3.jpg" ContentType="image/jpeg"/>
  <Override PartName="/ppt/media/image1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handoutMasterIdLst>
    <p:handoutMasterId r:id="rId14"/>
  </p:handoutMasterIdLst>
  <p:sldIdLst>
    <p:sldId id="266" r:id="rId2"/>
    <p:sldId id="283" r:id="rId3"/>
    <p:sldId id="287" r:id="rId4"/>
    <p:sldId id="288" r:id="rId5"/>
    <p:sldId id="269" r:id="rId6"/>
    <p:sldId id="267" r:id="rId7"/>
    <p:sldId id="271" r:id="rId8"/>
    <p:sldId id="270" r:id="rId9"/>
    <p:sldId id="275" r:id="rId10"/>
    <p:sldId id="262" r:id="rId11"/>
    <p:sldId id="265" r:id="rId12"/>
  </p:sldIdLst>
  <p:sldSz cx="9144000" cy="5143500" type="screen16x9"/>
  <p:notesSz cx="6858000" cy="9144000"/>
  <p:embeddedFontLst>
    <p:embeddedFont>
      <p:font typeface="Cascadia Code" panose="020B0609020000020004" pitchFamily="49" charset="0"/>
      <p:regular r:id="rId15"/>
      <p:bold r:id="rId16"/>
      <p:italic r:id="rId17"/>
      <p:boldItalic r:id="rId18"/>
    </p:embeddedFont>
    <p:embeddedFont>
      <p:font typeface="Cascadia Mono Light" panose="020B0609020000020004" pitchFamily="49" charset="0"/>
      <p:regular r:id="rId19"/>
      <p:italic r:id="rId20"/>
    </p:embeddedFont>
    <p:embeddedFont>
      <p:font typeface="Consolas" panose="020B0609020204030204" pitchFamily="49" charset="0"/>
      <p:regular r:id="rId21"/>
      <p:bold r:id="rId22"/>
      <p:italic r:id="rId23"/>
      <p:boldItalic r:id="rId24"/>
    </p:embeddedFont>
    <p:embeddedFont>
      <p:font typeface="Lato" panose="020B0604020202020204" charset="0"/>
      <p:regular r:id="rId25"/>
      <p:bold r:id="rId26"/>
      <p:italic r:id="rId27"/>
      <p:boldItalic r:id="rId28"/>
    </p:embeddedFont>
    <p:embeddedFont>
      <p:font typeface="Poppins" panose="00000500000000000000" pitchFamily="2" charset="0"/>
      <p:regular r:id="rId29"/>
      <p:bold r:id="rId30"/>
      <p:italic r:id="rId31"/>
      <p:boldItalic r:id="rId32"/>
    </p:embeddedFont>
    <p:embeddedFont>
      <p:font typeface="Raleway" panose="020B0604020202020204" charset="0"/>
      <p:regular r:id="rId33"/>
      <p:bold r:id="rId34"/>
      <p:italic r:id="rId35"/>
      <p:boldItalic r:id="rId36"/>
    </p:embeddedFont>
    <p:embeddedFont>
      <p:font typeface="Samsung Sans" panose="020B0604020202020204" charset="0"/>
      <p:regular r:id="rId37"/>
      <p:bold r:id="rId38"/>
    </p:embeddedFont>
    <p:embeddedFont>
      <p:font typeface="Tahoma" panose="020B060403050404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769C197E-6CC9-4C10-8F00-9A8DFF9206C7}">
          <p14:sldIdLst>
            <p14:sldId id="266"/>
            <p14:sldId id="283"/>
            <p14:sldId id="287"/>
            <p14:sldId id="288"/>
            <p14:sldId id="269"/>
            <p14:sldId id="267"/>
            <p14:sldId id="271"/>
            <p14:sldId id="270"/>
            <p14:sldId id="275"/>
            <p14:sldId id="262"/>
            <p14:sldId id="26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988"/>
    <a:srgbClr val="EB5600"/>
    <a:srgbClr val="1A1A1A"/>
    <a:srgbClr val="15796B"/>
    <a:srgbClr val="4DFF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9256" autoAdjust="0"/>
  </p:normalViewPr>
  <p:slideViewPr>
    <p:cSldViewPr snapToGrid="0">
      <p:cViewPr varScale="1">
        <p:scale>
          <a:sx n="113" d="100"/>
          <a:sy n="113" d="100"/>
        </p:scale>
        <p:origin x="571" y="67"/>
      </p:cViewPr>
      <p:guideLst>
        <p:guide orient="horz" pos="1620"/>
        <p:guide pos="2880"/>
      </p:guideLst>
    </p:cSldViewPr>
  </p:slideViewPr>
  <p:notesTextViewPr>
    <p:cViewPr>
      <p:scale>
        <a:sx n="150" d="100"/>
        <a:sy n="150" d="100"/>
      </p:scale>
      <p:origin x="0" y="0"/>
    </p:cViewPr>
  </p:notesTextViewPr>
  <p:notesViewPr>
    <p:cSldViewPr snapToGrid="0">
      <p:cViewPr varScale="1">
        <p:scale>
          <a:sx n="86" d="100"/>
          <a:sy n="86" d="100"/>
        </p:scale>
        <p:origin x="386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060CB2-3C91-49E5-ADF9-4CCCE4CF11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503F310-16B6-4C97-B40E-9479C3F09B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D20EC5-4978-4687-93DB-CE18DAF2B5FB}" type="datetimeFigureOut">
              <a:rPr lang="en-IN" smtClean="0"/>
              <a:t>29-05-2022</a:t>
            </a:fld>
            <a:endParaRPr lang="en-IN"/>
          </a:p>
        </p:txBody>
      </p:sp>
      <p:sp>
        <p:nvSpPr>
          <p:cNvPr id="4" name="Footer Placeholder 3">
            <a:extLst>
              <a:ext uri="{FF2B5EF4-FFF2-40B4-BE49-F238E27FC236}">
                <a16:creationId xmlns:a16="http://schemas.microsoft.com/office/drawing/2014/main" id="{6442145E-816F-4E11-A068-00CA609EFC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097A302-D0B4-4427-AD5B-5E5A58B38A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7AE780-475A-4C71-9EB7-0B3E10661477}" type="slidenum">
              <a:rPr lang="en-IN" smtClean="0"/>
              <a:t>‹#›</a:t>
            </a:fld>
            <a:endParaRPr lang="en-IN"/>
          </a:p>
        </p:txBody>
      </p:sp>
    </p:spTree>
    <p:extLst>
      <p:ext uri="{BB962C8B-B14F-4D97-AF65-F5344CB8AC3E}">
        <p14:creationId xmlns:p14="http://schemas.microsoft.com/office/powerpoint/2010/main" val="3653945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CHINMAY</a:t>
            </a:r>
            <a:endParaRPr dirty="0"/>
          </a:p>
        </p:txBody>
      </p:sp>
    </p:spTree>
    <p:extLst>
      <p:ext uri="{BB962C8B-B14F-4D97-AF65-F5344CB8AC3E}">
        <p14:creationId xmlns:p14="http://schemas.microsoft.com/office/powerpoint/2010/main" val="63681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6f73a04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This came to the conclusion that, we really need to develop a student oriented coding platform. And we are still in the designing phase of our project. And by side we are also learning to improve our project as much as possible. And we assure you ma’am that we would do our best to make this project more interactive. Thank you!</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8727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2012260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152431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dirty="0">
                <a:solidFill>
                  <a:schemeClr val="bg1"/>
                </a:solidFill>
                <a:latin typeface="Poppins" panose="00000500000000000000" pitchFamily="2" charset="0"/>
                <a:ea typeface="Samsung Sans" panose="020B0503020203020204" pitchFamily="34" charset="0"/>
                <a:cs typeface="Poppins" panose="00000500000000000000" pitchFamily="2" charset="0"/>
              </a:rPr>
              <a:t>Since COVID-19 struck, It was observed that students started to lose their interest in coding practices as all educational institutions were shut down &amp; students lost access to the labs &amp; related resources consequently losing their motivation</a:t>
            </a:r>
            <a:endParaRPr dirty="0"/>
          </a:p>
        </p:txBody>
      </p:sp>
    </p:spTree>
    <p:extLst>
      <p:ext uri="{BB962C8B-B14F-4D97-AF65-F5344CB8AC3E}">
        <p14:creationId xmlns:p14="http://schemas.microsoft.com/office/powerpoint/2010/main" val="3816439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412875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As it is a web based platform, it can be accessed anytime and from anywhere.</a:t>
            </a:r>
          </a:p>
          <a:p>
            <a:r>
              <a:rPr lang="en-IN" dirty="0"/>
              <a:t>Students can practice on a regular basis.</a:t>
            </a:r>
          </a:p>
          <a:p>
            <a:r>
              <a:rPr lang="en-IN" dirty="0"/>
              <a:t>Our platform doesn’t charge for anything</a:t>
            </a:r>
          </a:p>
          <a:p>
            <a:r>
              <a:rPr lang="en-IN" dirty="0"/>
              <a:t>This platform can be used by students as well as Institutes and Universities to </a:t>
            </a:r>
          </a:p>
        </p:txBody>
      </p:sp>
    </p:spTree>
    <p:extLst>
      <p:ext uri="{BB962C8B-B14F-4D97-AF65-F5344CB8AC3E}">
        <p14:creationId xmlns:p14="http://schemas.microsoft.com/office/powerpoint/2010/main" val="4244489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3831444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0957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933933"/>
            <a:ext cx="9144000" cy="37657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11;p2"/>
          <p:cNvGrpSpPr/>
          <p:nvPr/>
        </p:nvGrpSpPr>
        <p:grpSpPr>
          <a:xfrm flipV="1">
            <a:off x="2" y="924909"/>
            <a:ext cx="9144009" cy="57645"/>
            <a:chOff x="4580561" y="2567669"/>
            <a:chExt cx="1064465" cy="25212"/>
          </a:xfrm>
        </p:grpSpPr>
        <p:sp>
          <p:nvSpPr>
            <p:cNvPr id="12" name="Google Shape;12;p2"/>
            <p:cNvSpPr/>
            <p:nvPr/>
          </p:nvSpPr>
          <p:spPr>
            <a:xfrm rot="16200000">
              <a:off x="5366554" y="2313941"/>
              <a:ext cx="24743"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3" name="Google Shape;13;p2"/>
            <p:cNvSpPr/>
            <p:nvPr/>
          </p:nvSpPr>
          <p:spPr>
            <a:xfrm rot="16200000">
              <a:off x="4836311" y="2311931"/>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r>
              <a:rPr lang="en-US" dirty="0"/>
              <a:t>Click to edit Master title style</a:t>
            </a:r>
            <a:endParaRPr dirty="0"/>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r>
              <a:rPr lang="en-US"/>
              <a:t>Click to edit Master subtitle style</a:t>
            </a:r>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75170" y="181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dirty="0"/>
              <a:t>Click to edit Master title style</a:t>
            </a:r>
            <a:endParaRPr dirty="0"/>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1"/>
            <a:ext cx="9144000" cy="96623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US"/>
              <a:t>Click to edit Master title style</a:t>
            </a:r>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pPr lvl="0"/>
            <a:r>
              <a:rPr lang="en-US"/>
              <a:t>Click to edit Master text styles</a:t>
            </a: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US"/>
              <a:t>Click to edit Master title style</a:t>
            </a:r>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US"/>
              <a:t>Click to edit Master title style</a:t>
            </a:r>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pPr lvl="0"/>
            <a:r>
              <a:rPr lang="en-US"/>
              <a:t>Click to edit Master text styles</a:t>
            </a: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US"/>
              <a:t>Click to edit Master title style</a:t>
            </a:r>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r>
              <a:rPr lang="en-US"/>
              <a:t>Click to edit Master subtitle style</a:t>
            </a:r>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pPr lvl="0"/>
            <a:r>
              <a:rPr lang="en-US"/>
              <a:t>Click to edit Master text styles</a:t>
            </a: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pPr lvl="0"/>
            <a:r>
              <a:rPr lang="en-US"/>
              <a:t>Click to edit Master text styles</a:t>
            </a: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58351" y="3520346"/>
            <a:ext cx="8521947" cy="2348775"/>
          </a:xfrm>
          <a:prstGeom prst="rect">
            <a:avLst/>
          </a:prstGeom>
        </p:spPr>
        <p:txBody>
          <a:bodyPr spcFirstLastPara="1" wrap="square" lIns="91425" tIns="91425" rIns="91425" bIns="91425" anchor="t" anchorCtr="0">
            <a:normAutofit/>
          </a:bodyPr>
          <a:lstStyle/>
          <a:p>
            <a:pPr marL="0" lvl="0" indent="0" algn="ctr" rtl="0">
              <a:spcBef>
                <a:spcPts val="0"/>
              </a:spcBef>
              <a:spcAft>
                <a:spcPts val="4200"/>
              </a:spcAft>
              <a:buNone/>
            </a:pPr>
            <a:r>
              <a:rPr lang="en" sz="3200" dirty="0">
                <a:latin typeface="Poppins" panose="00000500000000000000" pitchFamily="2" charset="0"/>
                <a:ea typeface="Cascadia Code" panose="020B0609020000020004" pitchFamily="49" charset="0"/>
                <a:cs typeface="Poppins" panose="00000500000000000000" pitchFamily="2" charset="0"/>
              </a:rPr>
              <a:t>Can’tCode 	</a:t>
            </a:r>
            <a:br>
              <a:rPr lang="en" sz="3200" dirty="0">
                <a:latin typeface="Samsung Sans" panose="020B0503020203020204" pitchFamily="34" charset="0"/>
                <a:ea typeface="Samsung Sans" panose="020B0503020203020204" pitchFamily="34" charset="0"/>
              </a:rPr>
            </a:br>
            <a:r>
              <a:rPr lang="en" sz="600" dirty="0">
                <a:latin typeface="Samsung Sans" panose="020B0503020203020204" pitchFamily="34" charset="0"/>
                <a:ea typeface="Samsung Sans" panose="020B0503020203020204" pitchFamily="34" charset="0"/>
              </a:rPr>
              <a:t> </a:t>
            </a:r>
            <a:br>
              <a:rPr lang="en" sz="2400" dirty="0">
                <a:latin typeface="Samsung Sans" panose="020B0503020203020204" pitchFamily="34" charset="0"/>
                <a:ea typeface="Samsung Sans" panose="020B0503020203020204" pitchFamily="34" charset="0"/>
              </a:rPr>
            </a:br>
            <a:endParaRPr sz="2400" b="0" dirty="0">
              <a:latin typeface="Consolas" panose="020B0609020204030204" pitchFamily="49" charset="0"/>
              <a:ea typeface="Cascadia Mono Light" panose="020B0609020000020004" pitchFamily="49" charset="0"/>
              <a:cs typeface="Cascadia Mono Light" panose="020B0609020000020004" pitchFamily="49" charset="0"/>
            </a:endParaRPr>
          </a:p>
        </p:txBody>
      </p:sp>
      <p:sp>
        <p:nvSpPr>
          <p:cNvPr id="87" name="Google Shape;87;p13"/>
          <p:cNvSpPr txBox="1">
            <a:spLocks noGrp="1"/>
          </p:cNvSpPr>
          <p:nvPr>
            <p:ph type="subTitle" idx="1"/>
          </p:nvPr>
        </p:nvSpPr>
        <p:spPr>
          <a:xfrm>
            <a:off x="2008799" y="1025103"/>
            <a:ext cx="5126400" cy="1937736"/>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000" b="1" dirty="0">
                <a:latin typeface="Tahoma" panose="020B0604030504040204" pitchFamily="34" charset="0"/>
                <a:ea typeface="Tahoma" panose="020B0604030504040204" pitchFamily="34" charset="0"/>
                <a:cs typeface="Tahoma" panose="020B0604030504040204" pitchFamily="34" charset="0"/>
              </a:rPr>
              <a:t>FINAL YEAR PROJECT </a:t>
            </a:r>
            <a:endParaRPr lang="en" sz="1400" b="1" dirty="0">
              <a:latin typeface="Tahoma" panose="020B0604030504040204" pitchFamily="34" charset="0"/>
              <a:ea typeface="Tahoma" panose="020B0604030504040204" pitchFamily="34" charset="0"/>
              <a:cs typeface="Tahoma" panose="020B0604030504040204" pitchFamily="34" charset="0"/>
            </a:endParaRPr>
          </a:p>
          <a:p>
            <a:pPr marL="0" lvl="0" indent="0" algn="ctr" rtl="0">
              <a:lnSpc>
                <a:spcPct val="150000"/>
              </a:lnSpc>
              <a:spcBef>
                <a:spcPts val="0"/>
              </a:spcBef>
              <a:spcAft>
                <a:spcPts val="0"/>
              </a:spcAft>
              <a:buNone/>
            </a:pPr>
            <a:r>
              <a:rPr lang="en" sz="1400" i="1" dirty="0">
                <a:latin typeface="Times New Roman" panose="02020603050405020304" pitchFamily="18" charset="0"/>
                <a:ea typeface="Samsung Sans" panose="020B0503020203020204" pitchFamily="34" charset="0"/>
                <a:cs typeface="Times New Roman" panose="02020603050405020304" pitchFamily="18" charset="0"/>
              </a:rPr>
              <a:t>of </a:t>
            </a:r>
            <a:r>
              <a:rPr lang="en" sz="1400" b="1" i="1" dirty="0">
                <a:latin typeface="Times New Roman" panose="02020603050405020304" pitchFamily="18" charset="0"/>
                <a:ea typeface="Samsung Sans" panose="020B0503020203020204" pitchFamily="34" charset="0"/>
                <a:cs typeface="Times New Roman" panose="02020603050405020304" pitchFamily="18" charset="0"/>
              </a:rPr>
              <a:t> </a:t>
            </a:r>
            <a:r>
              <a:rPr lang="en-IN" sz="1400" dirty="0">
                <a:latin typeface="Poppins" panose="00000500000000000000" pitchFamily="2" charset="0"/>
                <a:ea typeface="Samsung Sans" panose="020B0503020203020204" pitchFamily="34" charset="0"/>
                <a:cs typeface="Poppins" panose="00000500000000000000" pitchFamily="2" charset="0"/>
              </a:rPr>
              <a:t>Diploma in </a:t>
            </a:r>
            <a:r>
              <a:rPr lang="en-IN" sz="1400" b="1" dirty="0">
                <a:latin typeface="Poppins" panose="00000500000000000000" pitchFamily="2" charset="0"/>
                <a:ea typeface="Samsung Sans" panose="020B0503020203020204" pitchFamily="34" charset="0"/>
                <a:cs typeface="Poppins" panose="00000500000000000000" pitchFamily="2" charset="0"/>
              </a:rPr>
              <a:t>Computer Engineering</a:t>
            </a:r>
          </a:p>
          <a:p>
            <a:pPr marL="0" indent="0" algn="ctr">
              <a:lnSpc>
                <a:spcPct val="150000"/>
              </a:lnSpc>
            </a:pPr>
            <a:r>
              <a:rPr lang="en" sz="2000" dirty="0">
                <a:latin typeface="Tahoma" panose="020B0604030504040204" pitchFamily="34" charset="0"/>
                <a:ea typeface="Tahoma" panose="020B0604030504040204" pitchFamily="34" charset="0"/>
                <a:cs typeface="Tahoma" panose="020B0604030504040204" pitchFamily="34" charset="0"/>
              </a:rPr>
              <a:t>PROJECT PRESENTATION</a:t>
            </a:r>
          </a:p>
          <a:p>
            <a:pPr marL="0" lvl="0" indent="0" algn="ctr" rtl="0">
              <a:lnSpc>
                <a:spcPct val="150000"/>
              </a:lnSpc>
              <a:spcBef>
                <a:spcPts val="0"/>
              </a:spcBef>
              <a:spcAft>
                <a:spcPts val="0"/>
              </a:spcAft>
              <a:buNone/>
            </a:pPr>
            <a:endParaRPr dirty="0">
              <a:latin typeface="Poppins" panose="00000500000000000000" pitchFamily="2" charset="0"/>
              <a:ea typeface="Samsung Sans" panose="020B0503020203020204" pitchFamily="34" charset="0"/>
              <a:cs typeface="Poppins" panose="00000500000000000000" pitchFamily="2" charset="0"/>
            </a:endParaRPr>
          </a:p>
        </p:txBody>
      </p:sp>
      <p:pic>
        <p:nvPicPr>
          <p:cNvPr id="7" name="Picture 6">
            <a:extLst>
              <a:ext uri="{FF2B5EF4-FFF2-40B4-BE49-F238E27FC236}">
                <a16:creationId xmlns:a16="http://schemas.microsoft.com/office/drawing/2014/main" id="{61A451D7-B4CF-47E1-9F77-223AD9C9214C}"/>
              </a:ext>
            </a:extLst>
          </p:cNvPr>
          <p:cNvPicPr>
            <a:picLocks noChangeAspect="1"/>
          </p:cNvPicPr>
          <p:nvPr/>
        </p:nvPicPr>
        <p:blipFill>
          <a:blip r:embed="rId3"/>
          <a:stretch>
            <a:fillRect/>
          </a:stretch>
        </p:blipFill>
        <p:spPr>
          <a:xfrm>
            <a:off x="1854805" y="48336"/>
            <a:ext cx="543490" cy="812695"/>
          </a:xfrm>
          <a:prstGeom prst="rect">
            <a:avLst/>
          </a:prstGeom>
        </p:spPr>
      </p:pic>
      <p:sp>
        <p:nvSpPr>
          <p:cNvPr id="8" name="TextBox 7">
            <a:extLst>
              <a:ext uri="{FF2B5EF4-FFF2-40B4-BE49-F238E27FC236}">
                <a16:creationId xmlns:a16="http://schemas.microsoft.com/office/drawing/2014/main" id="{07C85BA9-376F-4901-AE05-F076B2521C4A}"/>
              </a:ext>
            </a:extLst>
          </p:cNvPr>
          <p:cNvSpPr txBox="1"/>
          <p:nvPr/>
        </p:nvSpPr>
        <p:spPr>
          <a:xfrm>
            <a:off x="1769869" y="101511"/>
            <a:ext cx="5898912" cy="706347"/>
          </a:xfrm>
          <a:prstGeom prst="rect">
            <a:avLst/>
          </a:prstGeom>
          <a:noFill/>
        </p:spPr>
        <p:txBody>
          <a:bodyPr wrap="square" rtlCol="0">
            <a:spAutoFit/>
          </a:bodyPr>
          <a:lstStyle/>
          <a:p>
            <a:pPr algn="ctr">
              <a:lnSpc>
                <a:spcPct val="150000"/>
              </a:lnSpc>
            </a:pPr>
            <a:r>
              <a:rPr lang="en-IN" b="1" dirty="0">
                <a:latin typeface="Samsung Sans" panose="020B0503020203020204" pitchFamily="34" charset="0"/>
                <a:ea typeface="Samsung Sans" panose="020B0503020203020204" pitchFamily="34" charset="0"/>
              </a:rPr>
              <a:t>Dr. Babasaheb Ambedkar Technological University’s</a:t>
            </a:r>
          </a:p>
          <a:p>
            <a:pPr algn="ctr">
              <a:lnSpc>
                <a:spcPct val="150000"/>
              </a:lnSpc>
            </a:pPr>
            <a:r>
              <a:rPr lang="en-IN" dirty="0">
                <a:latin typeface="Samsung Sans" panose="020B0503020203020204" pitchFamily="34" charset="0"/>
                <a:ea typeface="Samsung Sans" panose="020B0503020203020204" pitchFamily="34" charset="0"/>
              </a:rPr>
              <a:t>Institute of Petrochemical Engineering, Lonere-Raigad</a:t>
            </a:r>
            <a:endParaRPr lang="en-IN" sz="3200" dirty="0">
              <a:latin typeface="Samsung Sans" panose="020B0503020203020204" pitchFamily="34" charset="0"/>
              <a:ea typeface="Samsung Sans" panose="020B0503020203020204" pitchFamily="34" charset="0"/>
            </a:endParaRPr>
          </a:p>
        </p:txBody>
      </p:sp>
      <p:pic>
        <p:nvPicPr>
          <p:cNvPr id="4" name="Picture 3">
            <a:extLst>
              <a:ext uri="{FF2B5EF4-FFF2-40B4-BE49-F238E27FC236}">
                <a16:creationId xmlns:a16="http://schemas.microsoft.com/office/drawing/2014/main" id="{55FF677F-F84E-4946-AA84-229B598D974A}"/>
              </a:ext>
            </a:extLst>
          </p:cNvPr>
          <p:cNvPicPr>
            <a:picLocks noChangeAspect="1"/>
          </p:cNvPicPr>
          <p:nvPr/>
        </p:nvPicPr>
        <p:blipFill>
          <a:blip r:embed="rId4"/>
          <a:stretch>
            <a:fillRect/>
          </a:stretch>
        </p:blipFill>
        <p:spPr>
          <a:xfrm>
            <a:off x="-1" y="4922573"/>
            <a:ext cx="9144000" cy="220927"/>
          </a:xfrm>
          <a:prstGeom prst="rect">
            <a:avLst/>
          </a:prstGeom>
        </p:spPr>
      </p:pic>
      <p:pic>
        <p:nvPicPr>
          <p:cNvPr id="6" name="Picture 5">
            <a:extLst>
              <a:ext uri="{FF2B5EF4-FFF2-40B4-BE49-F238E27FC236}">
                <a16:creationId xmlns:a16="http://schemas.microsoft.com/office/drawing/2014/main" id="{64C01D29-8E09-42D7-A680-5796E935AC8F}"/>
              </a:ext>
            </a:extLst>
          </p:cNvPr>
          <p:cNvPicPr>
            <a:picLocks noChangeAspect="1"/>
          </p:cNvPicPr>
          <p:nvPr/>
        </p:nvPicPr>
        <p:blipFill>
          <a:blip r:embed="rId5"/>
          <a:stretch>
            <a:fillRect/>
          </a:stretch>
        </p:blipFill>
        <p:spPr>
          <a:xfrm>
            <a:off x="-1" y="4918441"/>
            <a:ext cx="9144000" cy="48337"/>
          </a:xfrm>
          <a:prstGeom prst="rect">
            <a:avLst/>
          </a:prstGeom>
        </p:spPr>
      </p:pic>
      <p:sp>
        <p:nvSpPr>
          <p:cNvPr id="17" name="Google Shape;86;p13">
            <a:extLst>
              <a:ext uri="{FF2B5EF4-FFF2-40B4-BE49-F238E27FC236}">
                <a16:creationId xmlns:a16="http://schemas.microsoft.com/office/drawing/2014/main" id="{1C4B3487-BF69-4933-910F-B7EB48452C14}"/>
              </a:ext>
            </a:extLst>
          </p:cNvPr>
          <p:cNvSpPr txBox="1">
            <a:spLocks/>
          </p:cNvSpPr>
          <p:nvPr/>
        </p:nvSpPr>
        <p:spPr>
          <a:xfrm>
            <a:off x="466539" y="4065057"/>
            <a:ext cx="8521947" cy="23487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pPr algn="ctr">
              <a:spcAft>
                <a:spcPts val="4200"/>
              </a:spcAft>
            </a:pPr>
            <a:r>
              <a:rPr lang="en-US" sz="1800" b="0" dirty="0">
                <a:latin typeface="Consolas" panose="020B0609020204030204" pitchFamily="49" charset="0"/>
              </a:rPr>
              <a:t>A </a:t>
            </a:r>
            <a:r>
              <a:rPr lang="en-US" sz="1800" dirty="0">
                <a:latin typeface="Consolas" panose="020B0609020204030204" pitchFamily="49" charset="0"/>
              </a:rPr>
              <a:t>web-based</a:t>
            </a:r>
            <a:r>
              <a:rPr lang="en-US" sz="1800" b="0" dirty="0">
                <a:latin typeface="Consolas" panose="020B0609020204030204" pitchFamily="49" charset="0"/>
              </a:rPr>
              <a:t> Coding Platform for Aspiring Students!</a:t>
            </a:r>
            <a:br>
              <a:rPr lang="en-IN" sz="2800" dirty="0">
                <a:latin typeface="Consolas" panose="020B0609020204030204" pitchFamily="49" charset="0"/>
                <a:ea typeface="Samsung Sans" panose="020B0503020203020204" pitchFamily="34" charset="0"/>
              </a:rPr>
            </a:br>
            <a:r>
              <a:rPr lang="en-IN" sz="500" dirty="0">
                <a:latin typeface="Consolas" panose="020B0609020204030204" pitchFamily="49" charset="0"/>
                <a:ea typeface="Samsung Sans" panose="020B0503020203020204" pitchFamily="34" charset="0"/>
              </a:rPr>
              <a:t> </a:t>
            </a:r>
            <a:br>
              <a:rPr lang="en-IN" sz="2000" dirty="0">
                <a:latin typeface="Consolas" panose="020B0609020204030204" pitchFamily="49" charset="0"/>
                <a:ea typeface="Samsung Sans" panose="020B0503020203020204" pitchFamily="34" charset="0"/>
              </a:rPr>
            </a:br>
            <a:endParaRPr lang="en-IN" sz="2000" b="0" dirty="0">
              <a:latin typeface="Consolas" panose="020B0609020204030204" pitchFamily="49" charset="0"/>
              <a:ea typeface="Cascadia Mono Light" panose="020B0609020000020004" pitchFamily="49" charset="0"/>
              <a:cs typeface="Cascadia Mono Light" panose="020B0609020000020004" pitchFamily="49" charset="0"/>
            </a:endParaRPr>
          </a:p>
        </p:txBody>
      </p:sp>
      <p:sp>
        <p:nvSpPr>
          <p:cNvPr id="14" name="Google Shape;86;p13">
            <a:extLst>
              <a:ext uri="{FF2B5EF4-FFF2-40B4-BE49-F238E27FC236}">
                <a16:creationId xmlns:a16="http://schemas.microsoft.com/office/drawing/2014/main" id="{6091F7D1-ECA1-49AF-A6F4-44442C554B58}"/>
              </a:ext>
            </a:extLst>
          </p:cNvPr>
          <p:cNvSpPr txBox="1">
            <a:spLocks/>
          </p:cNvSpPr>
          <p:nvPr/>
        </p:nvSpPr>
        <p:spPr>
          <a:xfrm>
            <a:off x="7840383" y="254628"/>
            <a:ext cx="3619177" cy="40011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IN" b="0" dirty="0">
                <a:solidFill>
                  <a:schemeClr val="bg2"/>
                </a:solidFill>
                <a:latin typeface="Poppins" panose="00000500000000000000" pitchFamily="2" charset="0"/>
                <a:ea typeface="Samsung Sans" panose="020B0503020203020204" pitchFamily="34" charset="0"/>
                <a:cs typeface="Poppins" panose="00000500000000000000" pitchFamily="2" charset="0"/>
              </a:rPr>
              <a:t>2021-22</a:t>
            </a:r>
            <a:endParaRPr lang="en-IN" b="0" dirty="0">
              <a:solidFill>
                <a:schemeClr val="tx1">
                  <a:lumMod val="20000"/>
                  <a:lumOff val="80000"/>
                </a:schemeClr>
              </a:solidFill>
              <a:latin typeface="Poppins" panose="00000500000000000000" pitchFamily="2" charset="0"/>
              <a:ea typeface="Samsung Sans" panose="020B0503020203020204" pitchFamily="34" charset="0"/>
              <a:cs typeface="Poppins" panose="00000500000000000000" pitchFamily="2" charset="0"/>
            </a:endParaRPr>
          </a:p>
        </p:txBody>
      </p:sp>
      <p:sp>
        <p:nvSpPr>
          <p:cNvPr id="2" name="Rectangle 1">
            <a:extLst>
              <a:ext uri="{FF2B5EF4-FFF2-40B4-BE49-F238E27FC236}">
                <a16:creationId xmlns:a16="http://schemas.microsoft.com/office/drawing/2014/main" id="{CA15A1C7-185E-4D30-A854-8406E03A4A2A}"/>
              </a:ext>
            </a:extLst>
          </p:cNvPr>
          <p:cNvSpPr/>
          <p:nvPr/>
        </p:nvSpPr>
        <p:spPr>
          <a:xfrm>
            <a:off x="4460431" y="2417862"/>
            <a:ext cx="223138" cy="307777"/>
          </a:xfrm>
          <a:prstGeom prst="rect">
            <a:avLst/>
          </a:prstGeom>
        </p:spPr>
        <p:txBody>
          <a:bodyPr wrap="none">
            <a:spAutoFit/>
          </a:bodyPr>
          <a:lstStyle/>
          <a:p>
            <a:r>
              <a:rPr lang="en-US" b="1" dirty="0">
                <a:latin typeface="Poppins" panose="00000500000000000000" pitchFamily="2" charset="0"/>
                <a:ea typeface="Times New Roman" panose="02020603050405020304" pitchFamily="18" charset="0"/>
              </a:rPr>
              <a:t> </a:t>
            </a:r>
            <a:endParaRPr lang="en-IN" dirty="0"/>
          </a:p>
        </p:txBody>
      </p:sp>
      <p:pic>
        <p:nvPicPr>
          <p:cNvPr id="15" name="Picture 14">
            <a:extLst>
              <a:ext uri="{FF2B5EF4-FFF2-40B4-BE49-F238E27FC236}">
                <a16:creationId xmlns:a16="http://schemas.microsoft.com/office/drawing/2014/main" id="{307C700E-4FAC-4AFF-98BA-1A721D2536C7}"/>
              </a:ext>
            </a:extLst>
          </p:cNvPr>
          <p:cNvPicPr>
            <a:picLocks noChangeAspect="1"/>
          </p:cNvPicPr>
          <p:nvPr/>
        </p:nvPicPr>
        <p:blipFill>
          <a:blip r:embed="rId6"/>
          <a:stretch>
            <a:fillRect/>
          </a:stretch>
        </p:blipFill>
        <p:spPr>
          <a:xfrm>
            <a:off x="4086650" y="2475249"/>
            <a:ext cx="747562" cy="1058495"/>
          </a:xfrm>
          <a:prstGeom prst="rect">
            <a:avLst/>
          </a:prstGeom>
        </p:spPr>
      </p:pic>
    </p:spTree>
    <p:extLst>
      <p:ext uri="{BB962C8B-B14F-4D97-AF65-F5344CB8AC3E}">
        <p14:creationId xmlns:p14="http://schemas.microsoft.com/office/powerpoint/2010/main" val="3678926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6" name="Google Shape;86;p13">
            <a:extLst>
              <a:ext uri="{FF2B5EF4-FFF2-40B4-BE49-F238E27FC236}">
                <a16:creationId xmlns:a16="http://schemas.microsoft.com/office/drawing/2014/main" id="{F663EF41-94F3-4C69-93A6-696DD4F90794}"/>
              </a:ext>
            </a:extLst>
          </p:cNvPr>
          <p:cNvSpPr txBox="1">
            <a:spLocks/>
          </p:cNvSpPr>
          <p:nvPr/>
        </p:nvSpPr>
        <p:spPr>
          <a:xfrm>
            <a:off x="5622405" y="3412125"/>
            <a:ext cx="2612684" cy="100779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en-IN" sz="3200" dirty="0">
                <a:latin typeface="Poppins" panose="00000500000000000000" pitchFamily="2" charset="0"/>
                <a:ea typeface="Samsung Sans" panose="020B0503020203020204" pitchFamily="34" charset="0"/>
                <a:cs typeface="Poppins" panose="00000500000000000000" pitchFamily="2" charset="0"/>
              </a:rPr>
              <a:t>Can’tCode</a:t>
            </a:r>
          </a:p>
        </p:txBody>
      </p:sp>
      <p:sp>
        <p:nvSpPr>
          <p:cNvPr id="11" name="Title 10">
            <a:extLst>
              <a:ext uri="{FF2B5EF4-FFF2-40B4-BE49-F238E27FC236}">
                <a16:creationId xmlns:a16="http://schemas.microsoft.com/office/drawing/2014/main" id="{D26C7008-40BD-4FC3-9C19-374FD8E1E826}"/>
              </a:ext>
            </a:extLst>
          </p:cNvPr>
          <p:cNvSpPr>
            <a:spLocks noGrp="1"/>
          </p:cNvSpPr>
          <p:nvPr>
            <p:ph type="title"/>
          </p:nvPr>
        </p:nvSpPr>
        <p:spPr>
          <a:xfrm>
            <a:off x="606776" y="2230020"/>
            <a:ext cx="3300900" cy="943287"/>
          </a:xfrm>
        </p:spPr>
        <p:txBody>
          <a:bodyPr>
            <a:normAutofit/>
          </a:bodyPr>
          <a:lstStyle/>
          <a:p>
            <a:r>
              <a:rPr lang="en-IN" sz="3600" dirty="0">
                <a:latin typeface="Poppins" panose="00000500000000000000" pitchFamily="2" charset="0"/>
                <a:cs typeface="Poppins" panose="00000500000000000000" pitchFamily="2" charset="0"/>
              </a:rPr>
              <a:t>Conclusion</a:t>
            </a:r>
            <a:endParaRPr lang="en-IN" sz="2800" dirty="0">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E747B611-D6F7-4220-B583-D3567D35C96F}"/>
              </a:ext>
            </a:extLst>
          </p:cNvPr>
          <p:cNvSpPr txBox="1"/>
          <p:nvPr/>
        </p:nvSpPr>
        <p:spPr>
          <a:xfrm>
            <a:off x="534000" y="1622085"/>
            <a:ext cx="7167283" cy="510396"/>
          </a:xfrm>
          <a:prstGeom prst="rect">
            <a:avLst/>
          </a:prstGeom>
          <a:noFill/>
        </p:spPr>
        <p:txBody>
          <a:bodyPr wrap="square" rtlCol="0">
            <a:spAutoFit/>
          </a:bodyPr>
          <a:lstStyle/>
          <a:p>
            <a:pPr>
              <a:lnSpc>
                <a:spcPct val="150000"/>
              </a:lnSpc>
            </a:pPr>
            <a:r>
              <a:rPr lang="en-IN" sz="2000" dirty="0">
                <a:solidFill>
                  <a:schemeClr val="bg1"/>
                </a:solidFill>
                <a:latin typeface="Poppins" panose="00000500000000000000" pitchFamily="2" charset="0"/>
                <a:ea typeface="Samsung Sans" panose="020B0503020203020204" pitchFamily="34" charset="0"/>
                <a:cs typeface="Poppins" panose="00000500000000000000" pitchFamily="2" charset="0"/>
              </a:rPr>
              <a:t>	</a:t>
            </a:r>
          </a:p>
        </p:txBody>
      </p:sp>
      <p:pic>
        <p:nvPicPr>
          <p:cNvPr id="3" name="Picture 2">
            <a:extLst>
              <a:ext uri="{FF2B5EF4-FFF2-40B4-BE49-F238E27FC236}">
                <a16:creationId xmlns:a16="http://schemas.microsoft.com/office/drawing/2014/main" id="{1D289E31-9121-4A96-81FB-36636856DFDE}"/>
              </a:ext>
            </a:extLst>
          </p:cNvPr>
          <p:cNvPicPr>
            <a:picLocks noChangeAspect="1"/>
          </p:cNvPicPr>
          <p:nvPr/>
        </p:nvPicPr>
        <p:blipFill>
          <a:blip r:embed="rId3"/>
          <a:stretch>
            <a:fillRect/>
          </a:stretch>
        </p:blipFill>
        <p:spPr>
          <a:xfrm>
            <a:off x="6115275" y="1033131"/>
            <a:ext cx="1511499" cy="2140176"/>
          </a:xfrm>
          <a:prstGeom prst="rect">
            <a:avLst/>
          </a:prstGeom>
        </p:spPr>
      </p:pic>
      <p:sp>
        <p:nvSpPr>
          <p:cNvPr id="10" name="Google Shape;86;p13">
            <a:extLst>
              <a:ext uri="{FF2B5EF4-FFF2-40B4-BE49-F238E27FC236}">
                <a16:creationId xmlns:a16="http://schemas.microsoft.com/office/drawing/2014/main" id="{116E2E59-748D-49B3-888C-C8D57F53D0D2}"/>
              </a:ext>
            </a:extLst>
          </p:cNvPr>
          <p:cNvSpPr txBox="1">
            <a:spLocks/>
          </p:cNvSpPr>
          <p:nvPr/>
        </p:nvSpPr>
        <p:spPr>
          <a:xfrm>
            <a:off x="622053" y="3011020"/>
            <a:ext cx="8521947" cy="23487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pPr>
              <a:spcAft>
                <a:spcPts val="600"/>
              </a:spcAft>
            </a:pPr>
            <a:endParaRPr lang="en-IN" sz="2000" b="0" dirty="0">
              <a:latin typeface="Consolas" panose="020B0609020204030204" pitchFamily="49" charset="0"/>
              <a:ea typeface="Cascadia Mono Light" panose="020B0609020000020004" pitchFamily="49" charset="0"/>
              <a:cs typeface="Cascadia Mono Light" panose="020B0609020000020004" pitchFamily="49" charset="0"/>
            </a:endParaRP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27" name="Google Shape;48;p7">
            <a:extLst>
              <a:ext uri="{FF2B5EF4-FFF2-40B4-BE49-F238E27FC236}">
                <a16:creationId xmlns:a16="http://schemas.microsoft.com/office/drawing/2014/main" id="{5F140F36-E74C-4313-8FB6-B9322556E268}"/>
              </a:ext>
            </a:extLst>
          </p:cNvPr>
          <p:cNvSpPr/>
          <p:nvPr/>
        </p:nvSpPr>
        <p:spPr>
          <a:xfrm>
            <a:off x="4446033" y="407599"/>
            <a:ext cx="4697968" cy="473590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txBox="1">
            <a:spLocks noGrp="1"/>
          </p:cNvSpPr>
          <p:nvPr>
            <p:ph type="title"/>
          </p:nvPr>
        </p:nvSpPr>
        <p:spPr>
          <a:xfrm>
            <a:off x="271564" y="1588856"/>
            <a:ext cx="4045364" cy="2387737"/>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7200" dirty="0">
                <a:solidFill>
                  <a:schemeClr val="bg2">
                    <a:lumMod val="90000"/>
                    <a:lumOff val="10000"/>
                  </a:schemeClr>
                </a:solidFill>
                <a:latin typeface="Poppins" panose="00000500000000000000" pitchFamily="2" charset="0"/>
                <a:ea typeface="Samsung Sans" panose="020B0503020203020204" pitchFamily="34" charset="0"/>
                <a:cs typeface="Poppins" panose="00000500000000000000" pitchFamily="2" charset="0"/>
              </a:rPr>
              <a:t>Thank</a:t>
            </a:r>
            <a:br>
              <a:rPr lang="en" sz="7200" dirty="0">
                <a:solidFill>
                  <a:schemeClr val="bg2">
                    <a:lumMod val="90000"/>
                    <a:lumOff val="10000"/>
                  </a:schemeClr>
                </a:solidFill>
                <a:latin typeface="Poppins" panose="00000500000000000000" pitchFamily="2" charset="0"/>
                <a:ea typeface="Samsung Sans" panose="020B0503020203020204" pitchFamily="34" charset="0"/>
                <a:cs typeface="Poppins" panose="00000500000000000000" pitchFamily="2" charset="0"/>
              </a:rPr>
            </a:br>
            <a:r>
              <a:rPr lang="en" sz="7200" dirty="0">
                <a:solidFill>
                  <a:schemeClr val="bg2">
                    <a:lumMod val="90000"/>
                    <a:lumOff val="10000"/>
                  </a:schemeClr>
                </a:solidFill>
                <a:latin typeface="Poppins" panose="00000500000000000000" pitchFamily="2" charset="0"/>
                <a:ea typeface="Samsung Sans" panose="020B0503020203020204" pitchFamily="34" charset="0"/>
                <a:cs typeface="Poppins" panose="00000500000000000000" pitchFamily="2" charset="0"/>
              </a:rPr>
              <a:t>You!</a:t>
            </a:r>
            <a:endParaRPr sz="7200" dirty="0">
              <a:solidFill>
                <a:schemeClr val="bg2">
                  <a:lumMod val="90000"/>
                  <a:lumOff val="10000"/>
                </a:schemeClr>
              </a:solidFill>
              <a:latin typeface="Poppins" panose="00000500000000000000" pitchFamily="2" charset="0"/>
              <a:ea typeface="Samsung Sans" panose="020B0503020203020204" pitchFamily="34" charset="0"/>
              <a:cs typeface="Poppins" panose="00000500000000000000" pitchFamily="2" charset="0"/>
            </a:endParaRPr>
          </a:p>
        </p:txBody>
      </p:sp>
      <p:grpSp>
        <p:nvGrpSpPr>
          <p:cNvPr id="28" name="Group 27">
            <a:extLst>
              <a:ext uri="{FF2B5EF4-FFF2-40B4-BE49-F238E27FC236}">
                <a16:creationId xmlns:a16="http://schemas.microsoft.com/office/drawing/2014/main" id="{6A5E349B-46D4-4D47-A7DA-896687DB1E40}"/>
              </a:ext>
            </a:extLst>
          </p:cNvPr>
          <p:cNvGrpSpPr/>
          <p:nvPr/>
        </p:nvGrpSpPr>
        <p:grpSpPr>
          <a:xfrm>
            <a:off x="138000" y="107667"/>
            <a:ext cx="5442444" cy="741798"/>
            <a:chOff x="138000" y="115287"/>
            <a:chExt cx="5442444" cy="741798"/>
          </a:xfrm>
        </p:grpSpPr>
        <p:pic>
          <p:nvPicPr>
            <p:cNvPr id="6" name="Picture 5">
              <a:extLst>
                <a:ext uri="{FF2B5EF4-FFF2-40B4-BE49-F238E27FC236}">
                  <a16:creationId xmlns:a16="http://schemas.microsoft.com/office/drawing/2014/main" id="{41662FA4-1256-4686-8BC1-9242C0CFD028}"/>
                </a:ext>
              </a:extLst>
            </p:cNvPr>
            <p:cNvPicPr>
              <a:picLocks noChangeAspect="1"/>
            </p:cNvPicPr>
            <p:nvPr/>
          </p:nvPicPr>
          <p:blipFill>
            <a:blip r:embed="rId3"/>
            <a:stretch>
              <a:fillRect/>
            </a:stretch>
          </p:blipFill>
          <p:spPr>
            <a:xfrm>
              <a:off x="138000" y="115287"/>
              <a:ext cx="496077" cy="741798"/>
            </a:xfrm>
            <a:prstGeom prst="rect">
              <a:avLst/>
            </a:prstGeom>
          </p:spPr>
        </p:pic>
        <p:sp>
          <p:nvSpPr>
            <p:cNvPr id="7" name="TextBox 6">
              <a:extLst>
                <a:ext uri="{FF2B5EF4-FFF2-40B4-BE49-F238E27FC236}">
                  <a16:creationId xmlns:a16="http://schemas.microsoft.com/office/drawing/2014/main" id="{ABFFA6E5-EDED-46A5-907D-F995B69DF04D}"/>
                </a:ext>
              </a:extLst>
            </p:cNvPr>
            <p:cNvSpPr txBox="1"/>
            <p:nvPr/>
          </p:nvSpPr>
          <p:spPr>
            <a:xfrm>
              <a:off x="612791" y="154348"/>
              <a:ext cx="4967653" cy="660181"/>
            </a:xfrm>
            <a:prstGeom prst="rect">
              <a:avLst/>
            </a:prstGeom>
            <a:noFill/>
          </p:spPr>
          <p:txBody>
            <a:bodyPr wrap="square" rtlCol="0">
              <a:spAutoFit/>
            </a:bodyPr>
            <a:lstStyle/>
            <a:p>
              <a:pPr>
                <a:lnSpc>
                  <a:spcPct val="150000"/>
                </a:lnSpc>
              </a:pPr>
              <a:r>
                <a:rPr lang="en-IN" sz="1200" b="1" dirty="0">
                  <a:latin typeface="Samsung Sans" panose="020B0503020203020204" pitchFamily="34" charset="0"/>
                  <a:ea typeface="Samsung Sans" panose="020B0503020203020204" pitchFamily="34" charset="0"/>
                </a:rPr>
                <a:t>Dr. Babasaheb Ambedkar Technological University’s</a:t>
              </a:r>
            </a:p>
            <a:p>
              <a:pPr>
                <a:lnSpc>
                  <a:spcPct val="150000"/>
                </a:lnSpc>
              </a:pPr>
              <a:r>
                <a:rPr lang="en-IN" sz="1300" dirty="0">
                  <a:latin typeface="Samsung Sans" panose="020B0503020203020204" pitchFamily="34" charset="0"/>
                  <a:ea typeface="Samsung Sans" panose="020B0503020203020204" pitchFamily="34" charset="0"/>
                </a:rPr>
                <a:t>Institute of Petrochemical Engineering, Lonere</a:t>
              </a:r>
            </a:p>
          </p:txBody>
        </p:sp>
      </p:grpSp>
      <p:grpSp>
        <p:nvGrpSpPr>
          <p:cNvPr id="24" name="Group 23">
            <a:extLst>
              <a:ext uri="{FF2B5EF4-FFF2-40B4-BE49-F238E27FC236}">
                <a16:creationId xmlns:a16="http://schemas.microsoft.com/office/drawing/2014/main" id="{A3E56A64-8F6B-4D78-BFE5-131653BAB38C}"/>
              </a:ext>
            </a:extLst>
          </p:cNvPr>
          <p:cNvGrpSpPr/>
          <p:nvPr/>
        </p:nvGrpSpPr>
        <p:grpSpPr>
          <a:xfrm>
            <a:off x="5008889" y="407599"/>
            <a:ext cx="3660826" cy="4552881"/>
            <a:chOff x="4732664" y="550476"/>
            <a:chExt cx="3660826" cy="4552881"/>
          </a:xfrm>
        </p:grpSpPr>
        <p:grpSp>
          <p:nvGrpSpPr>
            <p:cNvPr id="15" name="Group 14">
              <a:extLst>
                <a:ext uri="{FF2B5EF4-FFF2-40B4-BE49-F238E27FC236}">
                  <a16:creationId xmlns:a16="http://schemas.microsoft.com/office/drawing/2014/main" id="{609509C6-50FC-4B02-862F-BA38CA8C0D33}"/>
                </a:ext>
              </a:extLst>
            </p:cNvPr>
            <p:cNvGrpSpPr/>
            <p:nvPr/>
          </p:nvGrpSpPr>
          <p:grpSpPr>
            <a:xfrm>
              <a:off x="4732664" y="550476"/>
              <a:ext cx="1613408" cy="2214487"/>
              <a:chOff x="4239269" y="858198"/>
              <a:chExt cx="1613408" cy="2214487"/>
            </a:xfrm>
          </p:grpSpPr>
          <p:pic>
            <p:nvPicPr>
              <p:cNvPr id="3" name="Picture 2">
                <a:extLst>
                  <a:ext uri="{FF2B5EF4-FFF2-40B4-BE49-F238E27FC236}">
                    <a16:creationId xmlns:a16="http://schemas.microsoft.com/office/drawing/2014/main" id="{710D49B3-FBA8-47CA-92CA-0687CF3F47DC}"/>
                  </a:ext>
                </a:extLst>
              </p:cNvPr>
              <p:cNvPicPr>
                <a:picLocks noChangeAspect="1"/>
              </p:cNvPicPr>
              <p:nvPr/>
            </p:nvPicPr>
            <p:blipFill rotWithShape="1">
              <a:blip r:embed="rId4"/>
              <a:srcRect t="5703" b="12558"/>
              <a:stretch/>
            </p:blipFill>
            <p:spPr>
              <a:xfrm>
                <a:off x="4433973" y="858198"/>
                <a:ext cx="1224000" cy="1542580"/>
              </a:xfrm>
              <a:prstGeom prst="rect">
                <a:avLst/>
              </a:prstGeom>
              <a:ln w="12700">
                <a:solidFill>
                  <a:schemeClr val="bg2"/>
                </a:solidFill>
              </a:ln>
            </p:spPr>
          </p:pic>
          <p:sp>
            <p:nvSpPr>
              <p:cNvPr id="14" name="TextBox 13">
                <a:extLst>
                  <a:ext uri="{FF2B5EF4-FFF2-40B4-BE49-F238E27FC236}">
                    <a16:creationId xmlns:a16="http://schemas.microsoft.com/office/drawing/2014/main" id="{B6868987-FFDB-4A40-A185-6303832BE35A}"/>
                  </a:ext>
                </a:extLst>
              </p:cNvPr>
              <p:cNvSpPr txBox="1"/>
              <p:nvPr/>
            </p:nvSpPr>
            <p:spPr>
              <a:xfrm>
                <a:off x="4239269" y="2496502"/>
                <a:ext cx="1613408" cy="576183"/>
              </a:xfrm>
              <a:prstGeom prst="rect">
                <a:avLst/>
              </a:prstGeom>
              <a:noFill/>
            </p:spPr>
            <p:txBody>
              <a:bodyPr wrap="square" rtlCol="0">
                <a:spAutoFit/>
              </a:bodyPr>
              <a:lstStyle/>
              <a:p>
                <a:pPr algn="ctr">
                  <a:lnSpc>
                    <a:spcPct val="150000"/>
                  </a:lnSpc>
                </a:pPr>
                <a:r>
                  <a:rPr lang="en-US" sz="1100" dirty="0">
                    <a:latin typeface="Poppins" panose="00000500000000000000" pitchFamily="2" charset="0"/>
                    <a:cs typeface="Poppins" panose="00000500000000000000" pitchFamily="2" charset="0"/>
                  </a:rPr>
                  <a:t>Chinmay M. Sheth</a:t>
                </a:r>
              </a:p>
              <a:p>
                <a:pPr algn="ctr">
                  <a:lnSpc>
                    <a:spcPct val="150000"/>
                  </a:lnSpc>
                </a:pPr>
                <a:r>
                  <a:rPr lang="en-US" sz="1100" dirty="0">
                    <a:latin typeface="Poppins" panose="00000500000000000000" pitchFamily="2" charset="0"/>
                    <a:cs typeface="Poppins" panose="00000500000000000000" pitchFamily="2" charset="0"/>
                  </a:rPr>
                  <a:t>(1930403245004)</a:t>
                </a:r>
                <a:endParaRPr lang="en-IN" sz="1100" dirty="0">
                  <a:latin typeface="Poppins" panose="00000500000000000000" pitchFamily="2" charset="0"/>
                  <a:cs typeface="Poppins" panose="00000500000000000000" pitchFamily="2" charset="0"/>
                </a:endParaRPr>
              </a:p>
            </p:txBody>
          </p:sp>
        </p:grpSp>
        <p:grpSp>
          <p:nvGrpSpPr>
            <p:cNvPr id="18" name="Group 17">
              <a:extLst>
                <a:ext uri="{FF2B5EF4-FFF2-40B4-BE49-F238E27FC236}">
                  <a16:creationId xmlns:a16="http://schemas.microsoft.com/office/drawing/2014/main" id="{DBBB73FF-E859-4654-A820-6B1CC35503ED}"/>
                </a:ext>
              </a:extLst>
            </p:cNvPr>
            <p:cNvGrpSpPr/>
            <p:nvPr/>
          </p:nvGrpSpPr>
          <p:grpSpPr>
            <a:xfrm>
              <a:off x="6780082" y="550476"/>
              <a:ext cx="1613408" cy="2214487"/>
              <a:chOff x="6286687" y="858198"/>
              <a:chExt cx="1613408" cy="2214487"/>
            </a:xfrm>
          </p:grpSpPr>
          <p:pic>
            <p:nvPicPr>
              <p:cNvPr id="5" name="Picture 4">
                <a:extLst>
                  <a:ext uri="{FF2B5EF4-FFF2-40B4-BE49-F238E27FC236}">
                    <a16:creationId xmlns:a16="http://schemas.microsoft.com/office/drawing/2014/main" id="{A1F555F5-412F-4B76-BF8C-B72F3EAF0C2C}"/>
                  </a:ext>
                </a:extLst>
              </p:cNvPr>
              <p:cNvPicPr>
                <a:picLocks noChangeAspect="1"/>
              </p:cNvPicPr>
              <p:nvPr/>
            </p:nvPicPr>
            <p:blipFill rotWithShape="1">
              <a:blip r:embed="rId5"/>
              <a:srcRect l="4227" t="1713" r="3106" b="10763"/>
              <a:stretch/>
            </p:blipFill>
            <p:spPr>
              <a:xfrm>
                <a:off x="6481391" y="858198"/>
                <a:ext cx="1224000" cy="1542580"/>
              </a:xfrm>
              <a:prstGeom prst="rect">
                <a:avLst/>
              </a:prstGeom>
              <a:ln w="12700">
                <a:solidFill>
                  <a:schemeClr val="bg2"/>
                </a:solidFill>
              </a:ln>
            </p:spPr>
          </p:pic>
          <p:sp>
            <p:nvSpPr>
              <p:cNvPr id="19" name="TextBox 18">
                <a:extLst>
                  <a:ext uri="{FF2B5EF4-FFF2-40B4-BE49-F238E27FC236}">
                    <a16:creationId xmlns:a16="http://schemas.microsoft.com/office/drawing/2014/main" id="{BA9EA337-E3A4-4336-8CEB-E3FFAE6ECB85}"/>
                  </a:ext>
                </a:extLst>
              </p:cNvPr>
              <p:cNvSpPr txBox="1"/>
              <p:nvPr/>
            </p:nvSpPr>
            <p:spPr>
              <a:xfrm>
                <a:off x="6286687" y="2496502"/>
                <a:ext cx="1613408" cy="576183"/>
              </a:xfrm>
              <a:prstGeom prst="rect">
                <a:avLst/>
              </a:prstGeom>
              <a:noFill/>
            </p:spPr>
            <p:txBody>
              <a:bodyPr wrap="square" rtlCol="0">
                <a:spAutoFit/>
              </a:bodyPr>
              <a:lstStyle/>
              <a:p>
                <a:pPr algn="ctr">
                  <a:lnSpc>
                    <a:spcPct val="150000"/>
                  </a:lnSpc>
                </a:pPr>
                <a:r>
                  <a:rPr lang="en-US" sz="1100" dirty="0">
                    <a:latin typeface="Poppins" panose="00000500000000000000" pitchFamily="2" charset="0"/>
                    <a:cs typeface="Poppins" panose="00000500000000000000" pitchFamily="2" charset="0"/>
                  </a:rPr>
                  <a:t>Tejas A. Thakur</a:t>
                </a:r>
              </a:p>
              <a:p>
                <a:pPr algn="ctr">
                  <a:lnSpc>
                    <a:spcPct val="150000"/>
                  </a:lnSpc>
                </a:pPr>
                <a:r>
                  <a:rPr lang="en-IN" sz="1100" dirty="0">
                    <a:latin typeface="Poppins" panose="00000500000000000000" pitchFamily="2" charset="0"/>
                    <a:cs typeface="Poppins" panose="00000500000000000000" pitchFamily="2" charset="0"/>
                  </a:rPr>
                  <a:t>(1930403245044)</a:t>
                </a:r>
              </a:p>
            </p:txBody>
          </p:sp>
        </p:grpSp>
        <p:grpSp>
          <p:nvGrpSpPr>
            <p:cNvPr id="23" name="Group 22">
              <a:extLst>
                <a:ext uri="{FF2B5EF4-FFF2-40B4-BE49-F238E27FC236}">
                  <a16:creationId xmlns:a16="http://schemas.microsoft.com/office/drawing/2014/main" id="{37886454-54C8-44C5-A69A-2EB44BA16FE7}"/>
                </a:ext>
              </a:extLst>
            </p:cNvPr>
            <p:cNvGrpSpPr/>
            <p:nvPr/>
          </p:nvGrpSpPr>
          <p:grpSpPr>
            <a:xfrm>
              <a:off x="6780082" y="2914028"/>
              <a:ext cx="1613408" cy="2189329"/>
              <a:chOff x="6286687" y="3028862"/>
              <a:chExt cx="1613408" cy="2189329"/>
            </a:xfrm>
          </p:grpSpPr>
          <p:pic>
            <p:nvPicPr>
              <p:cNvPr id="9" name="Picture 8">
                <a:extLst>
                  <a:ext uri="{FF2B5EF4-FFF2-40B4-BE49-F238E27FC236}">
                    <a16:creationId xmlns:a16="http://schemas.microsoft.com/office/drawing/2014/main" id="{D607FFAF-0D7F-4A85-B9D6-CC9B033606BA}"/>
                  </a:ext>
                </a:extLst>
              </p:cNvPr>
              <p:cNvPicPr>
                <a:picLocks noChangeAspect="1"/>
              </p:cNvPicPr>
              <p:nvPr/>
            </p:nvPicPr>
            <p:blipFill rotWithShape="1">
              <a:blip r:embed="rId6"/>
              <a:srcRect t="6446" b="9558"/>
              <a:stretch/>
            </p:blipFill>
            <p:spPr>
              <a:xfrm>
                <a:off x="6481391" y="3028862"/>
                <a:ext cx="1224000" cy="1542580"/>
              </a:xfrm>
              <a:prstGeom prst="rect">
                <a:avLst/>
              </a:prstGeom>
              <a:ln w="12700">
                <a:solidFill>
                  <a:schemeClr val="bg2"/>
                </a:solidFill>
              </a:ln>
            </p:spPr>
          </p:pic>
          <p:sp>
            <p:nvSpPr>
              <p:cNvPr id="20" name="TextBox 19">
                <a:extLst>
                  <a:ext uri="{FF2B5EF4-FFF2-40B4-BE49-F238E27FC236}">
                    <a16:creationId xmlns:a16="http://schemas.microsoft.com/office/drawing/2014/main" id="{B51CEF86-1BAF-4A75-8CBA-0C0BC030F799}"/>
                  </a:ext>
                </a:extLst>
              </p:cNvPr>
              <p:cNvSpPr txBox="1"/>
              <p:nvPr/>
            </p:nvSpPr>
            <p:spPr>
              <a:xfrm>
                <a:off x="6286687" y="4642008"/>
                <a:ext cx="1613408" cy="576183"/>
              </a:xfrm>
              <a:prstGeom prst="rect">
                <a:avLst/>
              </a:prstGeom>
              <a:noFill/>
            </p:spPr>
            <p:txBody>
              <a:bodyPr wrap="square" rtlCol="0">
                <a:spAutoFit/>
              </a:bodyPr>
              <a:lstStyle/>
              <a:p>
                <a:pPr algn="ctr">
                  <a:lnSpc>
                    <a:spcPct val="150000"/>
                  </a:lnSpc>
                </a:pPr>
                <a:r>
                  <a:rPr lang="en-US" sz="1100" dirty="0">
                    <a:latin typeface="Poppins" panose="00000500000000000000" pitchFamily="2" charset="0"/>
                    <a:cs typeface="Poppins" panose="00000500000000000000" pitchFamily="2" charset="0"/>
                  </a:rPr>
                  <a:t>Nishant D. Satere</a:t>
                </a:r>
              </a:p>
              <a:p>
                <a:pPr algn="ctr">
                  <a:lnSpc>
                    <a:spcPct val="150000"/>
                  </a:lnSpc>
                </a:pPr>
                <a:r>
                  <a:rPr lang="en-US" sz="1100" dirty="0">
                    <a:latin typeface="Poppins" panose="00000500000000000000" pitchFamily="2" charset="0"/>
                    <a:cs typeface="Poppins" panose="00000500000000000000" pitchFamily="2" charset="0"/>
                  </a:rPr>
                  <a:t>(1930403245062)</a:t>
                </a:r>
                <a:endParaRPr lang="en-IN" sz="1100" dirty="0">
                  <a:latin typeface="Poppins" panose="00000500000000000000" pitchFamily="2" charset="0"/>
                  <a:cs typeface="Poppins" panose="00000500000000000000" pitchFamily="2" charset="0"/>
                </a:endParaRPr>
              </a:p>
            </p:txBody>
          </p:sp>
        </p:grpSp>
        <p:grpSp>
          <p:nvGrpSpPr>
            <p:cNvPr id="22" name="Group 21">
              <a:extLst>
                <a:ext uri="{FF2B5EF4-FFF2-40B4-BE49-F238E27FC236}">
                  <a16:creationId xmlns:a16="http://schemas.microsoft.com/office/drawing/2014/main" id="{2AB0DD86-9897-4AEF-865E-1B101338233D}"/>
                </a:ext>
              </a:extLst>
            </p:cNvPr>
            <p:cNvGrpSpPr/>
            <p:nvPr/>
          </p:nvGrpSpPr>
          <p:grpSpPr>
            <a:xfrm>
              <a:off x="4745504" y="2914028"/>
              <a:ext cx="1613408" cy="2189329"/>
              <a:chOff x="4252109" y="3028862"/>
              <a:chExt cx="1613408" cy="2189329"/>
            </a:xfrm>
          </p:grpSpPr>
          <p:pic>
            <p:nvPicPr>
              <p:cNvPr id="17" name="Picture 16">
                <a:extLst>
                  <a:ext uri="{FF2B5EF4-FFF2-40B4-BE49-F238E27FC236}">
                    <a16:creationId xmlns:a16="http://schemas.microsoft.com/office/drawing/2014/main" id="{08FCAEA9-A2A4-4139-8922-6349BBADC1FA}"/>
                  </a:ext>
                </a:extLst>
              </p:cNvPr>
              <p:cNvPicPr>
                <a:picLocks noChangeAspect="1"/>
              </p:cNvPicPr>
              <p:nvPr/>
            </p:nvPicPr>
            <p:blipFill rotWithShape="1">
              <a:blip r:embed="rId7"/>
              <a:srcRect l="16805" t="10503" r="14169" b="10503"/>
              <a:stretch/>
            </p:blipFill>
            <p:spPr>
              <a:xfrm>
                <a:off x="4446813" y="3028862"/>
                <a:ext cx="1224000" cy="1542580"/>
              </a:xfrm>
              <a:prstGeom prst="rect">
                <a:avLst/>
              </a:prstGeom>
              <a:ln w="12700">
                <a:solidFill>
                  <a:schemeClr val="bg2"/>
                </a:solidFill>
              </a:ln>
            </p:spPr>
          </p:pic>
          <p:sp>
            <p:nvSpPr>
              <p:cNvPr id="21" name="TextBox 20">
                <a:extLst>
                  <a:ext uri="{FF2B5EF4-FFF2-40B4-BE49-F238E27FC236}">
                    <a16:creationId xmlns:a16="http://schemas.microsoft.com/office/drawing/2014/main" id="{B6605D2E-0CAB-4C58-96D7-FB0811F6719C}"/>
                  </a:ext>
                </a:extLst>
              </p:cNvPr>
              <p:cNvSpPr txBox="1"/>
              <p:nvPr/>
            </p:nvSpPr>
            <p:spPr>
              <a:xfrm>
                <a:off x="4252109" y="4642008"/>
                <a:ext cx="1613408" cy="576183"/>
              </a:xfrm>
              <a:prstGeom prst="rect">
                <a:avLst/>
              </a:prstGeom>
              <a:noFill/>
            </p:spPr>
            <p:txBody>
              <a:bodyPr wrap="square" rtlCol="0">
                <a:spAutoFit/>
              </a:bodyPr>
              <a:lstStyle/>
              <a:p>
                <a:pPr algn="ctr">
                  <a:lnSpc>
                    <a:spcPct val="150000"/>
                  </a:lnSpc>
                </a:pPr>
                <a:r>
                  <a:rPr lang="en-US" sz="1100" dirty="0">
                    <a:latin typeface="Poppins" panose="00000500000000000000" pitchFamily="2" charset="0"/>
                    <a:cs typeface="Poppins" panose="00000500000000000000" pitchFamily="2" charset="0"/>
                  </a:rPr>
                  <a:t>Anish M. Shet</a:t>
                </a:r>
              </a:p>
              <a:p>
                <a:pPr algn="ctr">
                  <a:lnSpc>
                    <a:spcPct val="150000"/>
                  </a:lnSpc>
                </a:pPr>
                <a:r>
                  <a:rPr lang="en-US" sz="1100" dirty="0">
                    <a:latin typeface="Poppins" panose="00000500000000000000" pitchFamily="2" charset="0"/>
                    <a:cs typeface="Poppins" panose="00000500000000000000" pitchFamily="2" charset="0"/>
                  </a:rPr>
                  <a:t>(1930403245073)</a:t>
                </a:r>
                <a:endParaRPr lang="en-IN" sz="1100" dirty="0">
                  <a:latin typeface="Poppins" panose="00000500000000000000" pitchFamily="2" charset="0"/>
                  <a:cs typeface="Poppins" panose="00000500000000000000" pitchFamily="2" charset="0"/>
                </a:endParaRPr>
              </a:p>
            </p:txBody>
          </p:sp>
        </p:grpSp>
      </p:grpSp>
      <p:sp>
        <p:nvSpPr>
          <p:cNvPr id="31" name="Google Shape;144;p22">
            <a:extLst>
              <a:ext uri="{FF2B5EF4-FFF2-40B4-BE49-F238E27FC236}">
                <a16:creationId xmlns:a16="http://schemas.microsoft.com/office/drawing/2014/main" id="{628512B3-B1F1-4F5D-8BC2-B459A39C2123}"/>
              </a:ext>
            </a:extLst>
          </p:cNvPr>
          <p:cNvSpPr txBox="1">
            <a:spLocks/>
          </p:cNvSpPr>
          <p:nvPr/>
        </p:nvSpPr>
        <p:spPr>
          <a:xfrm>
            <a:off x="153240" y="4108462"/>
            <a:ext cx="3752036" cy="106213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nSpc>
                <a:spcPct val="150000"/>
              </a:lnSpc>
            </a:pPr>
            <a:r>
              <a:rPr lang="en-US" sz="1600" b="0" dirty="0">
                <a:solidFill>
                  <a:schemeClr val="bg2">
                    <a:lumMod val="90000"/>
                    <a:lumOff val="10000"/>
                  </a:schemeClr>
                </a:solidFill>
                <a:latin typeface="Poppins" panose="00000500000000000000" pitchFamily="2" charset="0"/>
                <a:ea typeface="Samsung Sans" panose="020B0503020203020204" pitchFamily="34" charset="0"/>
                <a:cs typeface="Poppins" panose="00000500000000000000" pitchFamily="2" charset="0"/>
              </a:rPr>
              <a:t>Guided by:</a:t>
            </a:r>
          </a:p>
          <a:p>
            <a:pPr>
              <a:lnSpc>
                <a:spcPct val="150000"/>
              </a:lnSpc>
            </a:pPr>
            <a:r>
              <a:rPr lang="en-US" sz="2000" dirty="0">
                <a:solidFill>
                  <a:schemeClr val="bg2">
                    <a:lumMod val="90000"/>
                    <a:lumOff val="10000"/>
                  </a:schemeClr>
                </a:solidFill>
                <a:latin typeface="Poppins" panose="00000500000000000000" pitchFamily="2" charset="0"/>
                <a:ea typeface="Samsung Sans" panose="020B0503020203020204" pitchFamily="34" charset="0"/>
                <a:cs typeface="Poppins" panose="00000500000000000000" pitchFamily="2" charset="0"/>
              </a:rPr>
              <a:t>Prof. G. S. Mahamunkar</a:t>
            </a:r>
          </a:p>
          <a:p>
            <a:pPr>
              <a:lnSpc>
                <a:spcPct val="150000"/>
              </a:lnSpc>
            </a:pPr>
            <a:endParaRPr lang="en-IN" sz="2000" b="0" dirty="0">
              <a:solidFill>
                <a:schemeClr val="bg2">
                  <a:lumMod val="90000"/>
                  <a:lumOff val="10000"/>
                </a:schemeClr>
              </a:solidFill>
              <a:latin typeface="Poppins" panose="00000500000000000000" pitchFamily="2" charset="0"/>
              <a:ea typeface="Samsung Sans" panose="020B0503020203020204" pitchFamily="34" charset="0"/>
              <a:cs typeface="Poppins" panose="00000500000000000000" pitchFamily="2" charset="0"/>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4" name="Google Shape;86;p13">
            <a:extLst>
              <a:ext uri="{FF2B5EF4-FFF2-40B4-BE49-F238E27FC236}">
                <a16:creationId xmlns:a16="http://schemas.microsoft.com/office/drawing/2014/main" id="{A7BC7475-E4AC-40F7-8951-2F5F55AAE4AC}"/>
              </a:ext>
            </a:extLst>
          </p:cNvPr>
          <p:cNvSpPr txBox="1">
            <a:spLocks/>
          </p:cNvSpPr>
          <p:nvPr/>
        </p:nvSpPr>
        <p:spPr>
          <a:xfrm>
            <a:off x="852239" y="275835"/>
            <a:ext cx="3619177" cy="40011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IN" dirty="0">
                <a:solidFill>
                  <a:schemeClr val="bg2"/>
                </a:solidFill>
                <a:latin typeface="Poppins" panose="00000500000000000000" pitchFamily="2" charset="0"/>
                <a:ea typeface="Samsung Sans" panose="020B0503020203020204" pitchFamily="34" charset="0"/>
                <a:cs typeface="Poppins" panose="00000500000000000000" pitchFamily="2" charset="0"/>
              </a:rPr>
              <a:t>Can’tCode </a:t>
            </a:r>
            <a:r>
              <a:rPr lang="en-IN" b="0" dirty="0">
                <a:solidFill>
                  <a:schemeClr val="tx1">
                    <a:lumMod val="20000"/>
                    <a:lumOff val="80000"/>
                  </a:schemeClr>
                </a:solidFill>
                <a:latin typeface="Poppins" panose="00000500000000000000" pitchFamily="2" charset="0"/>
                <a:ea typeface="Samsung Sans" panose="020B0503020203020204" pitchFamily="34" charset="0"/>
                <a:cs typeface="Poppins" panose="00000500000000000000" pitchFamily="2" charset="0"/>
              </a:rPr>
              <a:t>| Introduction</a:t>
            </a:r>
          </a:p>
        </p:txBody>
      </p:sp>
      <p:sp>
        <p:nvSpPr>
          <p:cNvPr id="7" name="TextBox 6">
            <a:extLst>
              <a:ext uri="{FF2B5EF4-FFF2-40B4-BE49-F238E27FC236}">
                <a16:creationId xmlns:a16="http://schemas.microsoft.com/office/drawing/2014/main" id="{D9B908D4-0BA9-4235-9F44-3AD5BFB0AF0E}"/>
              </a:ext>
            </a:extLst>
          </p:cNvPr>
          <p:cNvSpPr txBox="1"/>
          <p:nvPr/>
        </p:nvSpPr>
        <p:spPr>
          <a:xfrm>
            <a:off x="950976" y="1802092"/>
            <a:ext cx="7242048" cy="1015663"/>
          </a:xfrm>
          <a:prstGeom prst="rect">
            <a:avLst/>
          </a:prstGeom>
          <a:noFill/>
        </p:spPr>
        <p:txBody>
          <a:bodyPr wrap="square" rtlCol="0">
            <a:spAutoFit/>
          </a:bodyPr>
          <a:lstStyle/>
          <a:p>
            <a:r>
              <a:rPr lang="en-IN" sz="6000" b="1" dirty="0">
                <a:solidFill>
                  <a:schemeClr val="bg1"/>
                </a:solidFill>
                <a:latin typeface="Poppins" panose="00000500000000000000" pitchFamily="2" charset="0"/>
                <a:cs typeface="Poppins" panose="00000500000000000000" pitchFamily="2" charset="0"/>
              </a:rPr>
              <a:t>	Introduction</a:t>
            </a:r>
          </a:p>
        </p:txBody>
      </p:sp>
      <p:sp>
        <p:nvSpPr>
          <p:cNvPr id="8" name="TextBox 7">
            <a:extLst>
              <a:ext uri="{FF2B5EF4-FFF2-40B4-BE49-F238E27FC236}">
                <a16:creationId xmlns:a16="http://schemas.microsoft.com/office/drawing/2014/main" id="{883D7435-569C-43F4-94A3-3602CD2DC53F}"/>
              </a:ext>
            </a:extLst>
          </p:cNvPr>
          <p:cNvSpPr txBox="1"/>
          <p:nvPr/>
        </p:nvSpPr>
        <p:spPr>
          <a:xfrm>
            <a:off x="4695444" y="-971046"/>
            <a:ext cx="4280916" cy="1938992"/>
          </a:xfrm>
          <a:prstGeom prst="rect">
            <a:avLst/>
          </a:prstGeom>
          <a:noFill/>
        </p:spPr>
        <p:txBody>
          <a:bodyPr wrap="square" rtlCol="0">
            <a:spAutoFit/>
          </a:bodyPr>
          <a:lstStyle/>
          <a:p>
            <a:endParaRPr lang="en-IN" sz="6000" b="1" dirty="0">
              <a:solidFill>
                <a:schemeClr val="bg1"/>
              </a:solidFill>
              <a:latin typeface="Poppins" panose="00000500000000000000" pitchFamily="2" charset="0"/>
              <a:cs typeface="Poppins" panose="00000500000000000000" pitchFamily="2" charset="0"/>
            </a:endParaRPr>
          </a:p>
          <a:p>
            <a:endParaRPr lang="en-IN" sz="6000" b="1" dirty="0">
              <a:solidFill>
                <a:schemeClr val="bg1"/>
              </a:solidFill>
              <a:latin typeface="Poppins" panose="00000500000000000000" pitchFamily="2" charset="0"/>
              <a:cs typeface="Poppins" panose="00000500000000000000" pitchFamily="2" charset="0"/>
            </a:endParaRPr>
          </a:p>
        </p:txBody>
      </p:sp>
      <p:sp>
        <p:nvSpPr>
          <p:cNvPr id="9" name="Google Shape;86;p13">
            <a:extLst>
              <a:ext uri="{FF2B5EF4-FFF2-40B4-BE49-F238E27FC236}">
                <a16:creationId xmlns:a16="http://schemas.microsoft.com/office/drawing/2014/main" id="{5A233D34-ADDB-43DB-B177-FCD812C60C12}"/>
              </a:ext>
            </a:extLst>
          </p:cNvPr>
          <p:cNvSpPr txBox="1">
            <a:spLocks/>
          </p:cNvSpPr>
          <p:nvPr/>
        </p:nvSpPr>
        <p:spPr>
          <a:xfrm>
            <a:off x="560231" y="3114792"/>
            <a:ext cx="8521947" cy="23487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pPr algn="ctr">
              <a:spcAft>
                <a:spcPts val="4200"/>
              </a:spcAft>
            </a:pPr>
            <a:r>
              <a:rPr lang="en-IN" sz="3200" dirty="0">
                <a:solidFill>
                  <a:srgbClr val="FFFF00"/>
                </a:solidFill>
                <a:latin typeface="Poppins" panose="00000500000000000000" pitchFamily="2" charset="0"/>
                <a:ea typeface="Cascadia Code" panose="020B0609020000020004" pitchFamily="49" charset="0"/>
                <a:cs typeface="Poppins" panose="00000500000000000000" pitchFamily="2" charset="0"/>
              </a:rPr>
              <a:t>Can’tCode 	</a:t>
            </a:r>
            <a:br>
              <a:rPr lang="en-IN" sz="3200" dirty="0">
                <a:solidFill>
                  <a:srgbClr val="FFFF00"/>
                </a:solidFill>
                <a:latin typeface="Samsung Sans" panose="020B0503020203020204" pitchFamily="34" charset="0"/>
                <a:ea typeface="Samsung Sans" panose="020B0503020203020204" pitchFamily="34" charset="0"/>
              </a:rPr>
            </a:br>
            <a:r>
              <a:rPr lang="en-IN" sz="600" dirty="0">
                <a:solidFill>
                  <a:srgbClr val="FFFF00"/>
                </a:solidFill>
                <a:latin typeface="Samsung Sans" panose="020B0503020203020204" pitchFamily="34" charset="0"/>
                <a:ea typeface="Samsung Sans" panose="020B0503020203020204" pitchFamily="34" charset="0"/>
              </a:rPr>
              <a:t> </a:t>
            </a:r>
            <a:br>
              <a:rPr lang="en-IN" sz="2400" dirty="0">
                <a:solidFill>
                  <a:srgbClr val="FFFF00"/>
                </a:solidFill>
                <a:latin typeface="Samsung Sans" panose="020B0503020203020204" pitchFamily="34" charset="0"/>
                <a:ea typeface="Samsung Sans" panose="020B0503020203020204" pitchFamily="34" charset="0"/>
              </a:rPr>
            </a:br>
            <a:endParaRPr lang="en-IN" sz="2400" b="0" dirty="0">
              <a:solidFill>
                <a:srgbClr val="FFFF00"/>
              </a:solidFill>
              <a:latin typeface="Consolas" panose="020B0609020204030204" pitchFamily="49" charset="0"/>
              <a:ea typeface="Cascadia Mono Light" panose="020B0609020000020004" pitchFamily="49" charset="0"/>
              <a:cs typeface="Cascadia Mono Light" panose="020B0609020000020004" pitchFamily="49" charset="0"/>
            </a:endParaRPr>
          </a:p>
        </p:txBody>
      </p:sp>
      <p:sp>
        <p:nvSpPr>
          <p:cNvPr id="10" name="Title 2">
            <a:extLst>
              <a:ext uri="{FF2B5EF4-FFF2-40B4-BE49-F238E27FC236}">
                <a16:creationId xmlns:a16="http://schemas.microsoft.com/office/drawing/2014/main" id="{CA23719C-C201-4B40-A77F-B9434298E9BD}"/>
              </a:ext>
            </a:extLst>
          </p:cNvPr>
          <p:cNvSpPr>
            <a:spLocks noGrp="1"/>
          </p:cNvSpPr>
          <p:nvPr>
            <p:ph type="title"/>
          </p:nvPr>
        </p:nvSpPr>
        <p:spPr>
          <a:xfrm>
            <a:off x="4264567" y="2669217"/>
            <a:ext cx="7688700" cy="875910"/>
          </a:xfrm>
        </p:spPr>
        <p:txBody>
          <a:bodyPr>
            <a:normAutofit/>
          </a:bodyPr>
          <a:lstStyle/>
          <a:p>
            <a:r>
              <a:rPr lang="en-IN" sz="2000" dirty="0">
                <a:solidFill>
                  <a:schemeClr val="bg1"/>
                </a:solidFill>
                <a:latin typeface="Poppins" panose="00000500000000000000" pitchFamily="2" charset="0"/>
                <a:cs typeface="Poppins" panose="00000500000000000000" pitchFamily="2" charset="0"/>
              </a:rPr>
              <a:t>to</a:t>
            </a:r>
          </a:p>
        </p:txBody>
      </p:sp>
      <p:pic>
        <p:nvPicPr>
          <p:cNvPr id="12" name="Picture 11">
            <a:extLst>
              <a:ext uri="{FF2B5EF4-FFF2-40B4-BE49-F238E27FC236}">
                <a16:creationId xmlns:a16="http://schemas.microsoft.com/office/drawing/2014/main" id="{F6FA2523-21C9-49A1-A7EB-51035626C1A6}"/>
              </a:ext>
            </a:extLst>
          </p:cNvPr>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1818" y1="83478" x2="51818" y2="83478"/>
                        <a14:foregroundMark x1="51818" y1="79130" x2="51818" y2="79130"/>
                        <a14:foregroundMark x1="52727" y1="87826" x2="52727" y2="87826"/>
                      </a14:backgroundRemoval>
                    </a14:imgEffect>
                  </a14:imgLayer>
                </a14:imgProps>
              </a:ext>
              <a:ext uri="{28A0092B-C50C-407E-A947-70E740481C1C}">
                <a14:useLocalDpi xmlns:a14="http://schemas.microsoft.com/office/drawing/2010/main" val="0"/>
              </a:ext>
            </a:extLst>
          </a:blip>
          <a:srcRect/>
          <a:stretch>
            <a:fillRect/>
          </a:stretch>
        </p:blipFill>
        <p:spPr bwMode="auto">
          <a:xfrm>
            <a:off x="372086" y="199695"/>
            <a:ext cx="457200" cy="476250"/>
          </a:xfrm>
          <a:prstGeom prst="rect">
            <a:avLst/>
          </a:prstGeom>
          <a:noFill/>
          <a:ln>
            <a:noFill/>
          </a:ln>
        </p:spPr>
      </p:pic>
    </p:spTree>
    <p:extLst>
      <p:ext uri="{BB962C8B-B14F-4D97-AF65-F5344CB8AC3E}">
        <p14:creationId xmlns:p14="http://schemas.microsoft.com/office/powerpoint/2010/main" val="22784875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1" name="Google Shape;86;p13">
            <a:extLst>
              <a:ext uri="{FF2B5EF4-FFF2-40B4-BE49-F238E27FC236}">
                <a16:creationId xmlns:a16="http://schemas.microsoft.com/office/drawing/2014/main" id="{B2AA0DDF-D8D3-4962-8C71-D752E113878D}"/>
              </a:ext>
            </a:extLst>
          </p:cNvPr>
          <p:cNvSpPr txBox="1">
            <a:spLocks/>
          </p:cNvSpPr>
          <p:nvPr/>
        </p:nvSpPr>
        <p:spPr>
          <a:xfrm>
            <a:off x="952822" y="379601"/>
            <a:ext cx="4807897" cy="40011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IN" dirty="0">
                <a:solidFill>
                  <a:schemeClr val="bg2"/>
                </a:solidFill>
                <a:latin typeface="Poppins" panose="00000500000000000000" pitchFamily="2" charset="0"/>
                <a:ea typeface="Samsung Sans" panose="020B0503020203020204" pitchFamily="34" charset="0"/>
                <a:cs typeface="Poppins" panose="00000500000000000000" pitchFamily="2" charset="0"/>
              </a:rPr>
              <a:t>Can’tCode </a:t>
            </a:r>
            <a:r>
              <a:rPr lang="en-IN" b="0" dirty="0">
                <a:solidFill>
                  <a:schemeClr val="bg1">
                    <a:lumMod val="50000"/>
                  </a:schemeClr>
                </a:solidFill>
                <a:latin typeface="Poppins" panose="00000500000000000000" pitchFamily="2" charset="0"/>
                <a:ea typeface="Samsung Sans" panose="020B0503020203020204" pitchFamily="34" charset="0"/>
                <a:cs typeface="Poppins" panose="00000500000000000000" pitchFamily="2" charset="0"/>
              </a:rPr>
              <a:t>| Languages &amp; Tools</a:t>
            </a:r>
          </a:p>
        </p:txBody>
      </p:sp>
      <p:pic>
        <p:nvPicPr>
          <p:cNvPr id="22" name="Picture 21">
            <a:extLst>
              <a:ext uri="{FF2B5EF4-FFF2-40B4-BE49-F238E27FC236}">
                <a16:creationId xmlns:a16="http://schemas.microsoft.com/office/drawing/2014/main" id="{E7975BA8-2E93-45E3-8906-EC0DD0B8BA28}"/>
              </a:ext>
            </a:extLst>
          </p:cNvPr>
          <p:cNvPicPr>
            <a:picLocks noChangeAspect="1"/>
          </p:cNvPicPr>
          <p:nvPr/>
        </p:nvPicPr>
        <p:blipFill>
          <a:blip r:embed="rId3"/>
          <a:stretch>
            <a:fillRect/>
          </a:stretch>
        </p:blipFill>
        <p:spPr>
          <a:xfrm>
            <a:off x="729564" y="1973974"/>
            <a:ext cx="5615093" cy="2715496"/>
          </a:xfrm>
          <a:prstGeom prst="rect">
            <a:avLst/>
          </a:prstGeom>
        </p:spPr>
      </p:pic>
      <p:pic>
        <p:nvPicPr>
          <p:cNvPr id="24" name="Picture 23">
            <a:extLst>
              <a:ext uri="{FF2B5EF4-FFF2-40B4-BE49-F238E27FC236}">
                <a16:creationId xmlns:a16="http://schemas.microsoft.com/office/drawing/2014/main" id="{B13BEF32-187A-4614-A332-483D18D42355}"/>
              </a:ext>
            </a:extLst>
          </p:cNvPr>
          <p:cNvPicPr>
            <a:picLocks noChangeAspect="1"/>
          </p:cNvPicPr>
          <p:nvPr/>
        </p:nvPicPr>
        <p:blipFill>
          <a:blip r:embed="rId4"/>
          <a:stretch>
            <a:fillRect/>
          </a:stretch>
        </p:blipFill>
        <p:spPr>
          <a:xfrm>
            <a:off x="6970587" y="2437651"/>
            <a:ext cx="1273085" cy="1273085"/>
          </a:xfrm>
          <a:prstGeom prst="rect">
            <a:avLst/>
          </a:prstGeom>
        </p:spPr>
      </p:pic>
      <p:sp>
        <p:nvSpPr>
          <p:cNvPr id="26" name="Title 2">
            <a:extLst>
              <a:ext uri="{FF2B5EF4-FFF2-40B4-BE49-F238E27FC236}">
                <a16:creationId xmlns:a16="http://schemas.microsoft.com/office/drawing/2014/main" id="{A5CE9D52-94F9-42C8-A557-782A8BC668A5}"/>
              </a:ext>
            </a:extLst>
          </p:cNvPr>
          <p:cNvSpPr>
            <a:spLocks noGrp="1"/>
          </p:cNvSpPr>
          <p:nvPr>
            <p:ph type="title"/>
          </p:nvPr>
        </p:nvSpPr>
        <p:spPr>
          <a:xfrm>
            <a:off x="6858315" y="3800013"/>
            <a:ext cx="1497627" cy="875910"/>
          </a:xfrm>
        </p:spPr>
        <p:txBody>
          <a:bodyPr>
            <a:normAutofit/>
          </a:bodyPr>
          <a:lstStyle/>
          <a:p>
            <a:r>
              <a:rPr lang="en-IN" sz="2000" dirty="0">
                <a:latin typeface="Poppins" panose="00000500000000000000" pitchFamily="2" charset="0"/>
                <a:cs typeface="Poppins" panose="00000500000000000000" pitchFamily="2" charset="0"/>
              </a:rPr>
              <a:t>NicePage</a:t>
            </a:r>
          </a:p>
        </p:txBody>
      </p:sp>
      <p:sp>
        <p:nvSpPr>
          <p:cNvPr id="7" name="TextBox 6">
            <a:extLst>
              <a:ext uri="{FF2B5EF4-FFF2-40B4-BE49-F238E27FC236}">
                <a16:creationId xmlns:a16="http://schemas.microsoft.com/office/drawing/2014/main" id="{CBA65D4A-955A-4862-BF70-AC121B06D31B}"/>
              </a:ext>
            </a:extLst>
          </p:cNvPr>
          <p:cNvSpPr txBox="1"/>
          <p:nvPr/>
        </p:nvSpPr>
        <p:spPr>
          <a:xfrm>
            <a:off x="365082" y="1006320"/>
            <a:ext cx="7242048" cy="954107"/>
          </a:xfrm>
          <a:prstGeom prst="rect">
            <a:avLst/>
          </a:prstGeom>
          <a:noFill/>
        </p:spPr>
        <p:txBody>
          <a:bodyPr wrap="square" rtlCol="0">
            <a:spAutoFit/>
          </a:bodyPr>
          <a:lstStyle/>
          <a:p>
            <a:endParaRPr lang="en-IN" sz="2800" b="1" dirty="0">
              <a:solidFill>
                <a:srgbClr val="EB5600"/>
              </a:solidFill>
              <a:latin typeface="Poppins" panose="00000500000000000000" pitchFamily="2" charset="0"/>
              <a:cs typeface="Poppins" panose="00000500000000000000" pitchFamily="2" charset="0"/>
            </a:endParaRPr>
          </a:p>
          <a:p>
            <a:pPr algn="ctr"/>
            <a:r>
              <a:rPr lang="en-IN" sz="2800" b="1" dirty="0">
                <a:solidFill>
                  <a:srgbClr val="EB5600"/>
                </a:solidFill>
                <a:latin typeface="Poppins" panose="00000500000000000000" pitchFamily="2" charset="0"/>
                <a:cs typeface="Poppins" panose="00000500000000000000" pitchFamily="2" charset="0"/>
              </a:rPr>
              <a:t>	FRONT-END </a:t>
            </a:r>
            <a:r>
              <a:rPr lang="en-IN" sz="2800" dirty="0">
                <a:solidFill>
                  <a:srgbClr val="EB5600"/>
                </a:solidFill>
                <a:latin typeface="Poppins" panose="00000500000000000000" pitchFamily="2" charset="0"/>
                <a:cs typeface="Poppins" panose="00000500000000000000" pitchFamily="2" charset="0"/>
              </a:rPr>
              <a:t>| </a:t>
            </a:r>
            <a:r>
              <a:rPr lang="en-IN" sz="1600" dirty="0">
                <a:solidFill>
                  <a:srgbClr val="1A9988"/>
                </a:solidFill>
                <a:latin typeface="Poppins" panose="00000500000000000000" pitchFamily="2" charset="0"/>
                <a:cs typeface="Poppins" panose="00000500000000000000" pitchFamily="2" charset="0"/>
              </a:rPr>
              <a:t>Languages &amp; Tools</a:t>
            </a:r>
            <a:endParaRPr lang="en-IN" sz="2800" dirty="0">
              <a:solidFill>
                <a:srgbClr val="EB5600"/>
              </a:solidFill>
              <a:latin typeface="Poppins" panose="00000500000000000000" pitchFamily="2" charset="0"/>
              <a:cs typeface="Poppins" panose="00000500000000000000" pitchFamily="2" charset="0"/>
            </a:endParaRPr>
          </a:p>
        </p:txBody>
      </p:sp>
      <p:pic>
        <p:nvPicPr>
          <p:cNvPr id="8" name="Picture 7">
            <a:extLst>
              <a:ext uri="{FF2B5EF4-FFF2-40B4-BE49-F238E27FC236}">
                <a16:creationId xmlns:a16="http://schemas.microsoft.com/office/drawing/2014/main" id="{F6964896-37C7-4FF4-9EBD-DDBCD26D233E}"/>
              </a:ext>
            </a:extLst>
          </p:cNvPr>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51818" y1="83478" x2="51818" y2="83478"/>
                        <a14:foregroundMark x1="51818" y1="79130" x2="51818" y2="79130"/>
                        <a14:foregroundMark x1="52727" y1="87826" x2="52727" y2="87826"/>
                      </a14:backgroundRemoval>
                    </a14:imgEffect>
                  </a14:imgLayer>
                </a14:imgProps>
              </a:ext>
              <a:ext uri="{28A0092B-C50C-407E-A947-70E740481C1C}">
                <a14:useLocalDpi xmlns:a14="http://schemas.microsoft.com/office/drawing/2010/main" val="0"/>
              </a:ext>
            </a:extLst>
          </a:blip>
          <a:srcRect/>
          <a:stretch>
            <a:fillRect/>
          </a:stretch>
        </p:blipFill>
        <p:spPr bwMode="auto">
          <a:xfrm>
            <a:off x="426042" y="307664"/>
            <a:ext cx="457200" cy="476250"/>
          </a:xfrm>
          <a:prstGeom prst="rect">
            <a:avLst/>
          </a:prstGeom>
          <a:noFill/>
          <a:ln>
            <a:noFill/>
          </a:ln>
        </p:spPr>
      </p:pic>
    </p:spTree>
    <p:extLst>
      <p:ext uri="{BB962C8B-B14F-4D97-AF65-F5344CB8AC3E}">
        <p14:creationId xmlns:p14="http://schemas.microsoft.com/office/powerpoint/2010/main" val="358107152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8" name="Google Shape;86;p13">
            <a:extLst>
              <a:ext uri="{FF2B5EF4-FFF2-40B4-BE49-F238E27FC236}">
                <a16:creationId xmlns:a16="http://schemas.microsoft.com/office/drawing/2014/main" id="{3C37043C-74DE-4DA5-B48B-B081DFC818A2}"/>
              </a:ext>
            </a:extLst>
          </p:cNvPr>
          <p:cNvSpPr txBox="1">
            <a:spLocks/>
          </p:cNvSpPr>
          <p:nvPr/>
        </p:nvSpPr>
        <p:spPr>
          <a:xfrm>
            <a:off x="952822" y="379601"/>
            <a:ext cx="4807897" cy="40011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IN" dirty="0">
                <a:solidFill>
                  <a:schemeClr val="bg2"/>
                </a:solidFill>
                <a:latin typeface="Poppins" panose="00000500000000000000" pitchFamily="2" charset="0"/>
                <a:ea typeface="Samsung Sans" panose="020B0503020203020204" pitchFamily="34" charset="0"/>
                <a:cs typeface="Poppins" panose="00000500000000000000" pitchFamily="2" charset="0"/>
              </a:rPr>
              <a:t>Can’tCode </a:t>
            </a:r>
            <a:r>
              <a:rPr lang="en-IN" b="0" dirty="0">
                <a:solidFill>
                  <a:schemeClr val="bg1">
                    <a:lumMod val="50000"/>
                  </a:schemeClr>
                </a:solidFill>
                <a:latin typeface="Poppins" panose="00000500000000000000" pitchFamily="2" charset="0"/>
                <a:ea typeface="Samsung Sans" panose="020B0503020203020204" pitchFamily="34" charset="0"/>
                <a:cs typeface="Poppins" panose="00000500000000000000" pitchFamily="2" charset="0"/>
              </a:rPr>
              <a:t>| Languages &amp; Tools</a:t>
            </a:r>
          </a:p>
        </p:txBody>
      </p:sp>
      <p:pic>
        <p:nvPicPr>
          <p:cNvPr id="5" name="Picture 4">
            <a:extLst>
              <a:ext uri="{FF2B5EF4-FFF2-40B4-BE49-F238E27FC236}">
                <a16:creationId xmlns:a16="http://schemas.microsoft.com/office/drawing/2014/main" id="{C1204790-43FF-4061-9820-F03BCA4EC914}"/>
              </a:ext>
            </a:extLst>
          </p:cNvPr>
          <p:cNvPicPr>
            <a:picLocks noChangeAspect="1"/>
          </p:cNvPicPr>
          <p:nvPr/>
        </p:nvPicPr>
        <p:blipFill>
          <a:blip r:embed="rId3"/>
          <a:stretch>
            <a:fillRect/>
          </a:stretch>
        </p:blipFill>
        <p:spPr>
          <a:xfrm>
            <a:off x="382774" y="2526161"/>
            <a:ext cx="1313826" cy="1313826"/>
          </a:xfrm>
          <a:prstGeom prst="rect">
            <a:avLst/>
          </a:prstGeom>
        </p:spPr>
      </p:pic>
      <p:pic>
        <p:nvPicPr>
          <p:cNvPr id="7" name="Graphic 6">
            <a:extLst>
              <a:ext uri="{FF2B5EF4-FFF2-40B4-BE49-F238E27FC236}">
                <a16:creationId xmlns:a16="http://schemas.microsoft.com/office/drawing/2014/main" id="{45D2FCA8-BF90-4EF8-9E0B-53446A9CAE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48065" y="2526161"/>
            <a:ext cx="1305053" cy="1677446"/>
          </a:xfrm>
          <a:prstGeom prst="rect">
            <a:avLst/>
          </a:prstGeom>
        </p:spPr>
      </p:pic>
      <p:pic>
        <p:nvPicPr>
          <p:cNvPr id="2050" name="Picture 2" descr="MongoDB Logo transparent PNG - StickPNG">
            <a:extLst>
              <a:ext uri="{FF2B5EF4-FFF2-40B4-BE49-F238E27FC236}">
                <a16:creationId xmlns:a16="http://schemas.microsoft.com/office/drawing/2014/main" id="{F6003D49-0080-4127-90BA-B08FA46B6D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6626" y="2838798"/>
            <a:ext cx="2415382" cy="688552"/>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2">
            <a:extLst>
              <a:ext uri="{FF2B5EF4-FFF2-40B4-BE49-F238E27FC236}">
                <a16:creationId xmlns:a16="http://schemas.microsoft.com/office/drawing/2014/main" id="{479ACCC4-53FE-47C8-BA6D-FA45490486F7}"/>
              </a:ext>
            </a:extLst>
          </p:cNvPr>
          <p:cNvSpPr>
            <a:spLocks noGrp="1"/>
          </p:cNvSpPr>
          <p:nvPr>
            <p:ph type="title"/>
          </p:nvPr>
        </p:nvSpPr>
        <p:spPr>
          <a:xfrm>
            <a:off x="290873" y="3919940"/>
            <a:ext cx="1497627" cy="875910"/>
          </a:xfrm>
        </p:spPr>
        <p:txBody>
          <a:bodyPr>
            <a:normAutofit/>
          </a:bodyPr>
          <a:lstStyle/>
          <a:p>
            <a:pPr algn="ctr"/>
            <a:r>
              <a:rPr lang="en-IN" sz="2000" dirty="0">
                <a:latin typeface="Poppins" panose="00000500000000000000" pitchFamily="2" charset="0"/>
                <a:cs typeface="Poppins" panose="00000500000000000000" pitchFamily="2" charset="0"/>
              </a:rPr>
              <a:t>Python</a:t>
            </a:r>
          </a:p>
        </p:txBody>
      </p:sp>
      <p:sp>
        <p:nvSpPr>
          <p:cNvPr id="20" name="TextBox 19">
            <a:extLst>
              <a:ext uri="{FF2B5EF4-FFF2-40B4-BE49-F238E27FC236}">
                <a16:creationId xmlns:a16="http://schemas.microsoft.com/office/drawing/2014/main" id="{BE2602BE-7E99-4E4F-A461-6ECADDE77312}"/>
              </a:ext>
            </a:extLst>
          </p:cNvPr>
          <p:cNvSpPr txBox="1"/>
          <p:nvPr/>
        </p:nvSpPr>
        <p:spPr>
          <a:xfrm>
            <a:off x="365082" y="1006320"/>
            <a:ext cx="7242048" cy="954107"/>
          </a:xfrm>
          <a:prstGeom prst="rect">
            <a:avLst/>
          </a:prstGeom>
          <a:noFill/>
        </p:spPr>
        <p:txBody>
          <a:bodyPr wrap="square" rtlCol="0">
            <a:spAutoFit/>
          </a:bodyPr>
          <a:lstStyle/>
          <a:p>
            <a:endParaRPr lang="en-IN" sz="2800" b="1" dirty="0">
              <a:solidFill>
                <a:srgbClr val="EB5600"/>
              </a:solidFill>
              <a:latin typeface="Poppins" panose="00000500000000000000" pitchFamily="2" charset="0"/>
              <a:cs typeface="Poppins" panose="00000500000000000000" pitchFamily="2" charset="0"/>
            </a:endParaRPr>
          </a:p>
          <a:p>
            <a:pPr algn="ctr"/>
            <a:r>
              <a:rPr lang="en-IN" sz="2800" b="1" dirty="0">
                <a:solidFill>
                  <a:srgbClr val="EB5600"/>
                </a:solidFill>
                <a:latin typeface="Poppins" panose="00000500000000000000" pitchFamily="2" charset="0"/>
                <a:cs typeface="Poppins" panose="00000500000000000000" pitchFamily="2" charset="0"/>
              </a:rPr>
              <a:t>	BACK-END </a:t>
            </a:r>
            <a:r>
              <a:rPr lang="en-IN" sz="2800" dirty="0">
                <a:solidFill>
                  <a:srgbClr val="EB5600"/>
                </a:solidFill>
                <a:latin typeface="Poppins" panose="00000500000000000000" pitchFamily="2" charset="0"/>
                <a:cs typeface="Poppins" panose="00000500000000000000" pitchFamily="2" charset="0"/>
              </a:rPr>
              <a:t>| </a:t>
            </a:r>
            <a:r>
              <a:rPr lang="en-IN" sz="1600" dirty="0">
                <a:solidFill>
                  <a:srgbClr val="1A9988"/>
                </a:solidFill>
                <a:latin typeface="Poppins" panose="00000500000000000000" pitchFamily="2" charset="0"/>
                <a:cs typeface="Poppins" panose="00000500000000000000" pitchFamily="2" charset="0"/>
              </a:rPr>
              <a:t>Languages &amp; Tools</a:t>
            </a:r>
            <a:endParaRPr lang="en-IN" sz="2800" dirty="0">
              <a:solidFill>
                <a:srgbClr val="EB5600"/>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C169D696-F561-3EA8-2553-BAE9E4D0B354}"/>
              </a:ext>
            </a:extLst>
          </p:cNvPr>
          <p:cNvPicPr>
            <a:picLocks noChangeAspect="1"/>
          </p:cNvPicPr>
          <p:nvPr/>
        </p:nvPicPr>
        <p:blipFill>
          <a:blip r:embed="rId7"/>
          <a:stretch>
            <a:fillRect/>
          </a:stretch>
        </p:blipFill>
        <p:spPr>
          <a:xfrm>
            <a:off x="4207073" y="2603502"/>
            <a:ext cx="1717982" cy="1544198"/>
          </a:xfrm>
          <a:prstGeom prst="rect">
            <a:avLst/>
          </a:prstGeom>
        </p:spPr>
      </p:pic>
      <p:pic>
        <p:nvPicPr>
          <p:cNvPr id="10" name="Picture 9">
            <a:extLst>
              <a:ext uri="{FF2B5EF4-FFF2-40B4-BE49-F238E27FC236}">
                <a16:creationId xmlns:a16="http://schemas.microsoft.com/office/drawing/2014/main" id="{82AA0F9D-7DB7-478B-A65B-958B3760105A}"/>
              </a:ext>
            </a:extLst>
          </p:cNvPr>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51818" y1="83478" x2="51818" y2="83478"/>
                        <a14:foregroundMark x1="51818" y1="79130" x2="51818" y2="79130"/>
                        <a14:foregroundMark x1="52727" y1="87826" x2="52727" y2="87826"/>
                      </a14:backgroundRemoval>
                    </a14:imgEffect>
                  </a14:imgLayer>
                </a14:imgProps>
              </a:ext>
              <a:ext uri="{28A0092B-C50C-407E-A947-70E740481C1C}">
                <a14:useLocalDpi xmlns:a14="http://schemas.microsoft.com/office/drawing/2010/main" val="0"/>
              </a:ext>
            </a:extLst>
          </a:blip>
          <a:srcRect/>
          <a:stretch>
            <a:fillRect/>
          </a:stretch>
        </p:blipFill>
        <p:spPr bwMode="auto">
          <a:xfrm>
            <a:off x="426042" y="327984"/>
            <a:ext cx="457200" cy="476250"/>
          </a:xfrm>
          <a:prstGeom prst="rect">
            <a:avLst/>
          </a:prstGeom>
          <a:noFill/>
          <a:ln>
            <a:noFill/>
          </a:ln>
        </p:spPr>
      </p:pic>
    </p:spTree>
    <p:extLst>
      <p:ext uri="{BB962C8B-B14F-4D97-AF65-F5344CB8AC3E}">
        <p14:creationId xmlns:p14="http://schemas.microsoft.com/office/powerpoint/2010/main" val="141455960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7" name="Title 2">
            <a:extLst>
              <a:ext uri="{FF2B5EF4-FFF2-40B4-BE49-F238E27FC236}">
                <a16:creationId xmlns:a16="http://schemas.microsoft.com/office/drawing/2014/main" id="{A3DCE8FE-B256-45C9-BF15-732B0FBA12AC}"/>
              </a:ext>
            </a:extLst>
          </p:cNvPr>
          <p:cNvSpPr>
            <a:spLocks noGrp="1"/>
          </p:cNvSpPr>
          <p:nvPr>
            <p:ph type="title"/>
          </p:nvPr>
        </p:nvSpPr>
        <p:spPr>
          <a:xfrm>
            <a:off x="505367" y="1164784"/>
            <a:ext cx="7688700" cy="875910"/>
          </a:xfrm>
        </p:spPr>
        <p:txBody>
          <a:bodyPr>
            <a:normAutofit/>
          </a:bodyPr>
          <a:lstStyle/>
          <a:p>
            <a:r>
              <a:rPr lang="en-IN" sz="3200" dirty="0">
                <a:solidFill>
                  <a:srgbClr val="FFFF00"/>
                </a:solidFill>
                <a:latin typeface="Poppins" panose="00000500000000000000" pitchFamily="2" charset="0"/>
                <a:cs typeface="Poppins" panose="00000500000000000000" pitchFamily="2" charset="0"/>
              </a:rPr>
              <a:t>Problem Statement</a:t>
            </a:r>
          </a:p>
        </p:txBody>
      </p:sp>
      <p:sp>
        <p:nvSpPr>
          <p:cNvPr id="9" name="Google Shape;86;p13">
            <a:extLst>
              <a:ext uri="{FF2B5EF4-FFF2-40B4-BE49-F238E27FC236}">
                <a16:creationId xmlns:a16="http://schemas.microsoft.com/office/drawing/2014/main" id="{F7AA890A-DCE7-4CD0-8DF9-22C7F61EEC11}"/>
              </a:ext>
            </a:extLst>
          </p:cNvPr>
          <p:cNvSpPr txBox="1">
            <a:spLocks/>
          </p:cNvSpPr>
          <p:nvPr/>
        </p:nvSpPr>
        <p:spPr>
          <a:xfrm>
            <a:off x="952822" y="379601"/>
            <a:ext cx="4807897" cy="40011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IN" dirty="0">
                <a:solidFill>
                  <a:schemeClr val="bg2"/>
                </a:solidFill>
                <a:latin typeface="Poppins" panose="00000500000000000000" pitchFamily="2" charset="0"/>
                <a:ea typeface="Samsung Sans" panose="020B0503020203020204" pitchFamily="34" charset="0"/>
                <a:cs typeface="Poppins" panose="00000500000000000000" pitchFamily="2" charset="0"/>
              </a:rPr>
              <a:t>Can’tCode </a:t>
            </a:r>
            <a:r>
              <a:rPr lang="en-IN" b="0" dirty="0">
                <a:solidFill>
                  <a:schemeClr val="accent4"/>
                </a:solidFill>
                <a:latin typeface="Poppins" panose="00000500000000000000" pitchFamily="2" charset="0"/>
                <a:ea typeface="Samsung Sans" panose="020B0503020203020204" pitchFamily="34" charset="0"/>
                <a:cs typeface="Poppins" panose="00000500000000000000" pitchFamily="2" charset="0"/>
              </a:rPr>
              <a:t>| Problem Statement</a:t>
            </a:r>
          </a:p>
        </p:txBody>
      </p:sp>
      <p:sp>
        <p:nvSpPr>
          <p:cNvPr id="11" name="TextBox 10">
            <a:extLst>
              <a:ext uri="{FF2B5EF4-FFF2-40B4-BE49-F238E27FC236}">
                <a16:creationId xmlns:a16="http://schemas.microsoft.com/office/drawing/2014/main" id="{9E1A9329-07CF-4AAE-B41D-3C3377CFA02D}"/>
              </a:ext>
            </a:extLst>
          </p:cNvPr>
          <p:cNvSpPr txBox="1"/>
          <p:nvPr/>
        </p:nvSpPr>
        <p:spPr>
          <a:xfrm>
            <a:off x="841248" y="1925786"/>
            <a:ext cx="6748272" cy="2354042"/>
          </a:xfrm>
          <a:prstGeom prst="rect">
            <a:avLst/>
          </a:prstGeom>
          <a:noFill/>
        </p:spPr>
        <p:txBody>
          <a:bodyPr wrap="square">
            <a:spAutoFit/>
          </a:bodyPr>
          <a:lstStyle/>
          <a:p>
            <a:pPr marL="0" lvl="0" indent="0" algn="l" rtl="0">
              <a:lnSpc>
                <a:spcPct val="150000"/>
              </a:lnSpc>
              <a:spcBef>
                <a:spcPts val="0"/>
              </a:spcBef>
              <a:spcAft>
                <a:spcPts val="0"/>
              </a:spcAft>
              <a:buNone/>
            </a:pPr>
            <a:r>
              <a:rPr lang="en-US" sz="2000" dirty="0">
                <a:solidFill>
                  <a:schemeClr val="bg1"/>
                </a:solidFill>
                <a:latin typeface="Poppins" panose="00000500000000000000" pitchFamily="2" charset="0"/>
                <a:ea typeface="Samsung Sans" panose="020B0503020203020204" pitchFamily="34" charset="0"/>
                <a:cs typeface="Poppins" panose="00000500000000000000" pitchFamily="2" charset="0"/>
              </a:rPr>
              <a:t>Since COVID-19 struck, It was observed that students started to lose their interest in coding practices as all educational institutions were shut down &amp; students lost access to the labs &amp; related resources consequently losing their motivation</a:t>
            </a:r>
            <a:endParaRPr lang="en-US" sz="2000" dirty="0"/>
          </a:p>
        </p:txBody>
      </p:sp>
      <p:pic>
        <p:nvPicPr>
          <p:cNvPr id="6" name="Picture 5">
            <a:extLst>
              <a:ext uri="{FF2B5EF4-FFF2-40B4-BE49-F238E27FC236}">
                <a16:creationId xmlns:a16="http://schemas.microsoft.com/office/drawing/2014/main" id="{E1278896-5C39-44CF-8203-D3CE1E938240}"/>
              </a:ext>
            </a:extLst>
          </p:cNvPr>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1818" y1="83478" x2="51818" y2="83478"/>
                        <a14:foregroundMark x1="51818" y1="79130" x2="51818" y2="79130"/>
                        <a14:foregroundMark x1="52727" y1="87826" x2="52727" y2="87826"/>
                      </a14:backgroundRemoval>
                    </a14:imgEffect>
                  </a14:imgLayer>
                </a14:imgProps>
              </a:ext>
              <a:ext uri="{28A0092B-C50C-407E-A947-70E740481C1C}">
                <a14:useLocalDpi xmlns:a14="http://schemas.microsoft.com/office/drawing/2010/main" val="0"/>
              </a:ext>
            </a:extLst>
          </a:blip>
          <a:srcRect/>
          <a:stretch>
            <a:fillRect/>
          </a:stretch>
        </p:blipFill>
        <p:spPr bwMode="auto">
          <a:xfrm>
            <a:off x="426042" y="327984"/>
            <a:ext cx="457200" cy="476250"/>
          </a:xfrm>
          <a:prstGeom prst="rect">
            <a:avLst/>
          </a:prstGeom>
          <a:noFill/>
          <a:ln>
            <a:noFill/>
          </a:ln>
        </p:spPr>
      </p:pic>
    </p:spTree>
    <p:extLst>
      <p:ext uri="{BB962C8B-B14F-4D97-AF65-F5344CB8AC3E}">
        <p14:creationId xmlns:p14="http://schemas.microsoft.com/office/powerpoint/2010/main" val="2345271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3" name="Title 2">
            <a:extLst>
              <a:ext uri="{FF2B5EF4-FFF2-40B4-BE49-F238E27FC236}">
                <a16:creationId xmlns:a16="http://schemas.microsoft.com/office/drawing/2014/main" id="{076F5BE0-306A-49BC-91D5-EB5AC4B687CE}"/>
              </a:ext>
            </a:extLst>
          </p:cNvPr>
          <p:cNvSpPr>
            <a:spLocks noGrp="1"/>
          </p:cNvSpPr>
          <p:nvPr>
            <p:ph type="title"/>
          </p:nvPr>
        </p:nvSpPr>
        <p:spPr>
          <a:xfrm>
            <a:off x="730800" y="1393680"/>
            <a:ext cx="7688700" cy="875910"/>
          </a:xfrm>
        </p:spPr>
        <p:txBody>
          <a:bodyPr>
            <a:normAutofit/>
          </a:bodyPr>
          <a:lstStyle/>
          <a:p>
            <a:r>
              <a:rPr lang="en-IN" sz="3200" dirty="0">
                <a:latin typeface="Poppins" panose="00000500000000000000" pitchFamily="2" charset="0"/>
                <a:cs typeface="Poppins" panose="00000500000000000000" pitchFamily="2" charset="0"/>
              </a:rPr>
              <a:t>Relevance</a:t>
            </a:r>
          </a:p>
        </p:txBody>
      </p:sp>
      <p:sp>
        <p:nvSpPr>
          <p:cNvPr id="11" name="Google Shape;86;p13">
            <a:extLst>
              <a:ext uri="{FF2B5EF4-FFF2-40B4-BE49-F238E27FC236}">
                <a16:creationId xmlns:a16="http://schemas.microsoft.com/office/drawing/2014/main" id="{B2AA0DDF-D8D3-4962-8C71-D752E113878D}"/>
              </a:ext>
            </a:extLst>
          </p:cNvPr>
          <p:cNvSpPr txBox="1">
            <a:spLocks/>
          </p:cNvSpPr>
          <p:nvPr/>
        </p:nvSpPr>
        <p:spPr>
          <a:xfrm>
            <a:off x="952822" y="379601"/>
            <a:ext cx="4807897" cy="40011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IN" dirty="0">
                <a:solidFill>
                  <a:schemeClr val="bg2"/>
                </a:solidFill>
                <a:latin typeface="Poppins" panose="00000500000000000000" pitchFamily="2" charset="0"/>
                <a:ea typeface="Samsung Sans" panose="020B0503020203020204" pitchFamily="34" charset="0"/>
                <a:cs typeface="Poppins" panose="00000500000000000000" pitchFamily="2" charset="0"/>
              </a:rPr>
              <a:t>Can’tCode </a:t>
            </a:r>
            <a:r>
              <a:rPr lang="en-IN" b="0" dirty="0">
                <a:solidFill>
                  <a:schemeClr val="bg1">
                    <a:lumMod val="50000"/>
                  </a:schemeClr>
                </a:solidFill>
                <a:latin typeface="Poppins" panose="00000500000000000000" pitchFamily="2" charset="0"/>
                <a:ea typeface="Samsung Sans" panose="020B0503020203020204" pitchFamily="34" charset="0"/>
                <a:cs typeface="Poppins" panose="00000500000000000000" pitchFamily="2" charset="0"/>
              </a:rPr>
              <a:t>| Relevance</a:t>
            </a:r>
          </a:p>
        </p:txBody>
      </p:sp>
      <p:sp>
        <p:nvSpPr>
          <p:cNvPr id="6" name="TextBox 5">
            <a:extLst>
              <a:ext uri="{FF2B5EF4-FFF2-40B4-BE49-F238E27FC236}">
                <a16:creationId xmlns:a16="http://schemas.microsoft.com/office/drawing/2014/main" id="{52601109-E16A-47D4-826D-DDE087AFB463}"/>
              </a:ext>
            </a:extLst>
          </p:cNvPr>
          <p:cNvSpPr txBox="1"/>
          <p:nvPr/>
        </p:nvSpPr>
        <p:spPr>
          <a:xfrm>
            <a:off x="724500" y="2195854"/>
            <a:ext cx="7688700" cy="2246769"/>
          </a:xfrm>
          <a:prstGeom prst="rect">
            <a:avLst/>
          </a:prstGeom>
          <a:noFill/>
        </p:spPr>
        <p:txBody>
          <a:bodyPr wrap="square" rtlCol="0">
            <a:spAutoFit/>
          </a:bodyPr>
          <a:lstStyle/>
          <a:p>
            <a:pPr algn="ctr">
              <a:spcAft>
                <a:spcPts val="1200"/>
              </a:spcAft>
            </a:pPr>
            <a:r>
              <a:rPr lang="en-IN" sz="2000" b="1" dirty="0">
                <a:solidFill>
                  <a:schemeClr val="bg2"/>
                </a:solidFill>
                <a:latin typeface="Cascadia Code" panose="020B0609020000020004" pitchFamily="49" charset="0"/>
                <a:ea typeface="Cascadia Code" panose="020B0609020000020004" pitchFamily="49" charset="0"/>
                <a:cs typeface="Cascadia Code" panose="020B0609020000020004" pitchFamily="49" charset="0"/>
              </a:rPr>
              <a:t>“PRACTICE MAKES ANYONE PERFECT”</a:t>
            </a:r>
          </a:p>
          <a:p>
            <a:pPr marL="285750" indent="-285750">
              <a:spcAft>
                <a:spcPts val="1200"/>
              </a:spcAft>
              <a:buFont typeface="Arial" panose="020B0604020202020204" pitchFamily="34" charset="0"/>
              <a:buChar char="•"/>
            </a:pPr>
            <a:r>
              <a:rPr lang="en-IN" sz="2000" dirty="0">
                <a:solidFill>
                  <a:schemeClr val="bg2"/>
                </a:solidFill>
                <a:latin typeface="Poppins" panose="00000500000000000000" pitchFamily="2" charset="0"/>
                <a:ea typeface="Samsung Sans" panose="020B0503020203020204" pitchFamily="34" charset="0"/>
                <a:cs typeface="Poppins" panose="00000500000000000000" pitchFamily="2" charset="0"/>
              </a:rPr>
              <a:t>Skills</a:t>
            </a:r>
          </a:p>
          <a:p>
            <a:pPr marL="285750" indent="-285750">
              <a:spcAft>
                <a:spcPts val="1200"/>
              </a:spcAft>
              <a:buFont typeface="Arial" panose="020B0604020202020204" pitchFamily="34" charset="0"/>
              <a:buChar char="•"/>
            </a:pPr>
            <a:r>
              <a:rPr lang="en-IN" sz="2000" dirty="0">
                <a:solidFill>
                  <a:schemeClr val="bg2"/>
                </a:solidFill>
                <a:latin typeface="Poppins" panose="00000500000000000000" pitchFamily="2" charset="0"/>
                <a:ea typeface="Samsung Sans" panose="020B0503020203020204" pitchFamily="34" charset="0"/>
                <a:cs typeface="Poppins" panose="00000500000000000000" pitchFamily="2" charset="0"/>
              </a:rPr>
              <a:t>Practical</a:t>
            </a:r>
          </a:p>
          <a:p>
            <a:pPr marL="285750" indent="-285750">
              <a:spcAft>
                <a:spcPts val="1200"/>
              </a:spcAft>
              <a:buFont typeface="Arial" panose="020B0604020202020204" pitchFamily="34" charset="0"/>
              <a:buChar char="•"/>
            </a:pPr>
            <a:r>
              <a:rPr lang="en-IN" sz="2000" dirty="0">
                <a:solidFill>
                  <a:schemeClr val="bg2"/>
                </a:solidFill>
                <a:latin typeface="Poppins" panose="00000500000000000000" pitchFamily="2" charset="0"/>
                <a:ea typeface="Samsung Sans" panose="020B0503020203020204" pitchFamily="34" charset="0"/>
                <a:cs typeface="Poppins" panose="00000500000000000000" pitchFamily="2" charset="0"/>
              </a:rPr>
              <a:t>Career</a:t>
            </a:r>
          </a:p>
          <a:p>
            <a:r>
              <a:rPr lang="en-IN" sz="2000" b="1" dirty="0">
                <a:solidFill>
                  <a:schemeClr val="bg2"/>
                </a:solidFill>
                <a:latin typeface="Poppins" panose="00000500000000000000" pitchFamily="2" charset="0"/>
                <a:ea typeface="Samsung Sans" panose="020B0503020203020204" pitchFamily="34" charset="0"/>
                <a:cs typeface="Poppins" panose="00000500000000000000" pitchFamily="2" charset="0"/>
              </a:rPr>
              <a:t>‘Can’tCode’</a:t>
            </a:r>
            <a:endParaRPr lang="en-IN" b="1" dirty="0">
              <a:solidFill>
                <a:schemeClr val="bg2"/>
              </a:solidFill>
              <a:latin typeface="Poppins" panose="00000500000000000000" pitchFamily="2" charset="0"/>
              <a:ea typeface="Samsung Sans" panose="020B0503020203020204" pitchFamily="34" charset="0"/>
              <a:cs typeface="Poppins" panose="00000500000000000000" pitchFamily="2" charset="0"/>
            </a:endParaRPr>
          </a:p>
        </p:txBody>
      </p:sp>
      <p:pic>
        <p:nvPicPr>
          <p:cNvPr id="7" name="Picture 6">
            <a:extLst>
              <a:ext uri="{FF2B5EF4-FFF2-40B4-BE49-F238E27FC236}">
                <a16:creationId xmlns:a16="http://schemas.microsoft.com/office/drawing/2014/main" id="{F0ACD11F-EE3E-4258-872F-1BBE1634528E}"/>
              </a:ext>
            </a:extLst>
          </p:cNvPr>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1818" y1="83478" x2="51818" y2="83478"/>
                        <a14:foregroundMark x1="51818" y1="79130" x2="51818" y2="79130"/>
                        <a14:foregroundMark x1="52727" y1="87826" x2="52727" y2="87826"/>
                      </a14:backgroundRemoval>
                    </a14:imgEffect>
                  </a14:imgLayer>
                </a14:imgProps>
              </a:ext>
              <a:ext uri="{28A0092B-C50C-407E-A947-70E740481C1C}">
                <a14:useLocalDpi xmlns:a14="http://schemas.microsoft.com/office/drawing/2010/main" val="0"/>
              </a:ext>
            </a:extLst>
          </a:blip>
          <a:srcRect/>
          <a:stretch>
            <a:fillRect/>
          </a:stretch>
        </p:blipFill>
        <p:spPr bwMode="auto">
          <a:xfrm>
            <a:off x="426042" y="327984"/>
            <a:ext cx="457200" cy="476250"/>
          </a:xfrm>
          <a:prstGeom prst="rect">
            <a:avLst/>
          </a:prstGeom>
          <a:noFill/>
          <a:ln>
            <a:noFill/>
          </a:ln>
        </p:spPr>
      </p:pic>
    </p:spTree>
    <p:extLst>
      <p:ext uri="{BB962C8B-B14F-4D97-AF65-F5344CB8AC3E}">
        <p14:creationId xmlns:p14="http://schemas.microsoft.com/office/powerpoint/2010/main" val="412302431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3293-50C1-4A0E-8CE7-E0BD40DEAEE9}"/>
              </a:ext>
            </a:extLst>
          </p:cNvPr>
          <p:cNvSpPr>
            <a:spLocks noGrp="1"/>
          </p:cNvSpPr>
          <p:nvPr>
            <p:ph type="title"/>
          </p:nvPr>
        </p:nvSpPr>
        <p:spPr>
          <a:xfrm>
            <a:off x="722677" y="1318650"/>
            <a:ext cx="7688700" cy="535200"/>
          </a:xfrm>
        </p:spPr>
        <p:txBody>
          <a:bodyPr>
            <a:noAutofit/>
          </a:bodyPr>
          <a:lstStyle/>
          <a:p>
            <a:r>
              <a:rPr lang="en-IN" sz="3200" dirty="0">
                <a:latin typeface="Poppins" panose="00000500000000000000" pitchFamily="2" charset="0"/>
                <a:cs typeface="Poppins" panose="00000500000000000000" pitchFamily="2" charset="0"/>
              </a:rPr>
              <a:t>Scope</a:t>
            </a:r>
          </a:p>
        </p:txBody>
      </p:sp>
      <p:sp>
        <p:nvSpPr>
          <p:cNvPr id="3" name="Text Placeholder 2">
            <a:extLst>
              <a:ext uri="{FF2B5EF4-FFF2-40B4-BE49-F238E27FC236}">
                <a16:creationId xmlns:a16="http://schemas.microsoft.com/office/drawing/2014/main" id="{AB252486-BCA9-447F-8006-436FA3B3901F}"/>
              </a:ext>
            </a:extLst>
          </p:cNvPr>
          <p:cNvSpPr>
            <a:spLocks noGrp="1"/>
          </p:cNvSpPr>
          <p:nvPr>
            <p:ph type="body" idx="1"/>
          </p:nvPr>
        </p:nvSpPr>
        <p:spPr/>
        <p:txBody>
          <a:bodyPr>
            <a:normAutofit/>
          </a:bodyPr>
          <a:lstStyle/>
          <a:p>
            <a:pPr marL="342900" indent="-342900">
              <a:lnSpc>
                <a:spcPct val="150000"/>
              </a:lnSpc>
              <a:buFont typeface="Arial" panose="020B0604020202020204" pitchFamily="34" charset="0"/>
              <a:buChar char="•"/>
            </a:pPr>
            <a:r>
              <a:rPr lang="en-IN" sz="2000" dirty="0">
                <a:solidFill>
                  <a:schemeClr val="bg2"/>
                </a:solidFill>
                <a:latin typeface="Poppins" panose="00000500000000000000" pitchFamily="2" charset="0"/>
                <a:cs typeface="Poppins" panose="00000500000000000000" pitchFamily="2" charset="0"/>
              </a:rPr>
              <a:t>Portability</a:t>
            </a:r>
          </a:p>
          <a:p>
            <a:pPr marL="342900" indent="-342900">
              <a:lnSpc>
                <a:spcPct val="150000"/>
              </a:lnSpc>
              <a:buFont typeface="Arial" panose="020B0604020202020204" pitchFamily="34" charset="0"/>
              <a:buChar char="•"/>
            </a:pPr>
            <a:r>
              <a:rPr lang="en-IN" sz="2000" dirty="0">
                <a:solidFill>
                  <a:schemeClr val="bg2"/>
                </a:solidFill>
                <a:latin typeface="Poppins" panose="00000500000000000000" pitchFamily="2" charset="0"/>
                <a:cs typeface="Poppins" panose="00000500000000000000" pitchFamily="2" charset="0"/>
              </a:rPr>
              <a:t>Regularity</a:t>
            </a:r>
          </a:p>
          <a:p>
            <a:pPr marL="342900" indent="-342900">
              <a:lnSpc>
                <a:spcPct val="150000"/>
              </a:lnSpc>
              <a:buFont typeface="Arial" panose="020B0604020202020204" pitchFamily="34" charset="0"/>
              <a:buChar char="•"/>
            </a:pPr>
            <a:r>
              <a:rPr lang="en-IN" sz="2000" dirty="0">
                <a:solidFill>
                  <a:schemeClr val="bg2"/>
                </a:solidFill>
                <a:latin typeface="Poppins" panose="00000500000000000000" pitchFamily="2" charset="0"/>
                <a:cs typeface="Poppins" panose="00000500000000000000" pitchFamily="2" charset="0"/>
              </a:rPr>
              <a:t>Free of Cost</a:t>
            </a:r>
          </a:p>
          <a:p>
            <a:pPr marL="342900" indent="-342900">
              <a:lnSpc>
                <a:spcPct val="150000"/>
              </a:lnSpc>
              <a:buFont typeface="Arial" panose="020B0604020202020204" pitchFamily="34" charset="0"/>
              <a:buChar char="•"/>
            </a:pPr>
            <a:r>
              <a:rPr lang="en-IN" sz="2000" dirty="0">
                <a:solidFill>
                  <a:schemeClr val="bg2"/>
                </a:solidFill>
                <a:latin typeface="Poppins" panose="00000500000000000000" pitchFamily="2" charset="0"/>
                <a:cs typeface="Poppins" panose="00000500000000000000" pitchFamily="2" charset="0"/>
              </a:rPr>
              <a:t>Can be used by students as well as Institutes.</a:t>
            </a:r>
          </a:p>
        </p:txBody>
      </p:sp>
      <p:sp>
        <p:nvSpPr>
          <p:cNvPr id="4" name="TextBox 3">
            <a:extLst>
              <a:ext uri="{FF2B5EF4-FFF2-40B4-BE49-F238E27FC236}">
                <a16:creationId xmlns:a16="http://schemas.microsoft.com/office/drawing/2014/main" id="{B902EAA2-62F6-42AA-A299-62507A123561}"/>
              </a:ext>
            </a:extLst>
          </p:cNvPr>
          <p:cNvSpPr txBox="1"/>
          <p:nvPr/>
        </p:nvSpPr>
        <p:spPr>
          <a:xfrm>
            <a:off x="883242" y="430744"/>
            <a:ext cx="2772702" cy="353943"/>
          </a:xfrm>
          <a:prstGeom prst="rect">
            <a:avLst/>
          </a:prstGeom>
          <a:noFill/>
        </p:spPr>
        <p:txBody>
          <a:bodyPr wrap="square" rtlCol="0">
            <a:spAutoFit/>
          </a:bodyPr>
          <a:lstStyle/>
          <a:p>
            <a:r>
              <a:rPr lang="en-IN" sz="1700" b="1" dirty="0">
                <a:solidFill>
                  <a:schemeClr val="bg2"/>
                </a:solidFill>
                <a:latin typeface="Poppins" panose="00000500000000000000" pitchFamily="2" charset="0"/>
                <a:ea typeface="Samsung Sans" panose="020B0503020203020204" pitchFamily="34" charset="0"/>
                <a:cs typeface="Poppins" panose="00000500000000000000" pitchFamily="2" charset="0"/>
              </a:rPr>
              <a:t>Can’tCode </a:t>
            </a:r>
            <a:r>
              <a:rPr lang="en-IN" sz="1700" b="0" dirty="0">
                <a:solidFill>
                  <a:schemeClr val="bg1">
                    <a:lumMod val="50000"/>
                  </a:schemeClr>
                </a:solidFill>
                <a:latin typeface="Poppins" panose="00000500000000000000" pitchFamily="2" charset="0"/>
                <a:ea typeface="Samsung Sans" panose="020B0503020203020204" pitchFamily="34" charset="0"/>
                <a:cs typeface="Poppins" panose="00000500000000000000" pitchFamily="2" charset="0"/>
              </a:rPr>
              <a:t>| Scope</a:t>
            </a:r>
          </a:p>
        </p:txBody>
      </p:sp>
      <p:pic>
        <p:nvPicPr>
          <p:cNvPr id="6" name="Picture 5">
            <a:extLst>
              <a:ext uri="{FF2B5EF4-FFF2-40B4-BE49-F238E27FC236}">
                <a16:creationId xmlns:a16="http://schemas.microsoft.com/office/drawing/2014/main" id="{CE9316FA-C92B-425E-8719-E61D07E77AC2}"/>
              </a:ext>
            </a:extLst>
          </p:cNvPr>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1818" y1="83478" x2="51818" y2="83478"/>
                        <a14:foregroundMark x1="51818" y1="79130" x2="51818" y2="79130"/>
                        <a14:foregroundMark x1="52727" y1="87826" x2="52727" y2="87826"/>
                      </a14:backgroundRemoval>
                    </a14:imgEffect>
                  </a14:imgLayer>
                </a14:imgProps>
              </a:ext>
              <a:ext uri="{28A0092B-C50C-407E-A947-70E740481C1C}">
                <a14:useLocalDpi xmlns:a14="http://schemas.microsoft.com/office/drawing/2010/main" val="0"/>
              </a:ext>
            </a:extLst>
          </a:blip>
          <a:srcRect/>
          <a:stretch>
            <a:fillRect/>
          </a:stretch>
        </p:blipFill>
        <p:spPr bwMode="auto">
          <a:xfrm>
            <a:off x="426042" y="327984"/>
            <a:ext cx="457200" cy="476250"/>
          </a:xfrm>
          <a:prstGeom prst="rect">
            <a:avLst/>
          </a:prstGeom>
          <a:noFill/>
          <a:ln>
            <a:noFill/>
          </a:ln>
        </p:spPr>
      </p:pic>
    </p:spTree>
    <p:extLst>
      <p:ext uri="{BB962C8B-B14F-4D97-AF65-F5344CB8AC3E}">
        <p14:creationId xmlns:p14="http://schemas.microsoft.com/office/powerpoint/2010/main" val="2400020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1" name="Google Shape;86;p13">
            <a:extLst>
              <a:ext uri="{FF2B5EF4-FFF2-40B4-BE49-F238E27FC236}">
                <a16:creationId xmlns:a16="http://schemas.microsoft.com/office/drawing/2014/main" id="{B2AA0DDF-D8D3-4962-8C71-D752E113878D}"/>
              </a:ext>
            </a:extLst>
          </p:cNvPr>
          <p:cNvSpPr txBox="1">
            <a:spLocks/>
          </p:cNvSpPr>
          <p:nvPr/>
        </p:nvSpPr>
        <p:spPr>
          <a:xfrm>
            <a:off x="952822" y="379601"/>
            <a:ext cx="4807897" cy="40011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IN" dirty="0">
                <a:solidFill>
                  <a:schemeClr val="bg2"/>
                </a:solidFill>
                <a:latin typeface="Poppins" panose="00000500000000000000" pitchFamily="2" charset="0"/>
                <a:ea typeface="Samsung Sans" panose="020B0503020203020204" pitchFamily="34" charset="0"/>
                <a:cs typeface="Poppins" panose="00000500000000000000" pitchFamily="2" charset="0"/>
              </a:rPr>
              <a:t>Can’tCode </a:t>
            </a:r>
            <a:r>
              <a:rPr lang="en-IN" b="0" dirty="0">
                <a:solidFill>
                  <a:schemeClr val="bg1">
                    <a:lumMod val="50000"/>
                  </a:schemeClr>
                </a:solidFill>
                <a:latin typeface="Poppins" panose="00000500000000000000" pitchFamily="2" charset="0"/>
                <a:ea typeface="Samsung Sans" panose="020B0503020203020204" pitchFamily="34" charset="0"/>
                <a:cs typeface="Poppins" panose="00000500000000000000" pitchFamily="2" charset="0"/>
              </a:rPr>
              <a:t>| Objectives</a:t>
            </a:r>
          </a:p>
        </p:txBody>
      </p:sp>
      <p:sp>
        <p:nvSpPr>
          <p:cNvPr id="8" name="TextBox 7">
            <a:extLst>
              <a:ext uri="{FF2B5EF4-FFF2-40B4-BE49-F238E27FC236}">
                <a16:creationId xmlns:a16="http://schemas.microsoft.com/office/drawing/2014/main" id="{1CB2EF2E-1F13-4FCE-A747-0BDA0577F97C}"/>
              </a:ext>
            </a:extLst>
          </p:cNvPr>
          <p:cNvSpPr txBox="1"/>
          <p:nvPr/>
        </p:nvSpPr>
        <p:spPr>
          <a:xfrm>
            <a:off x="724500" y="2116218"/>
            <a:ext cx="7167283" cy="189539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000" dirty="0">
                <a:solidFill>
                  <a:schemeClr val="bg2"/>
                </a:solidFill>
                <a:latin typeface="Poppins" panose="00000500000000000000" pitchFamily="2" charset="0"/>
                <a:ea typeface="Samsung Sans" panose="020B0503020203020204" pitchFamily="34" charset="0"/>
                <a:cs typeface="Poppins" panose="00000500000000000000" pitchFamily="2" charset="0"/>
              </a:rPr>
              <a:t>Student Oriented</a:t>
            </a:r>
          </a:p>
          <a:p>
            <a:pPr marL="342900" indent="-342900">
              <a:lnSpc>
                <a:spcPct val="150000"/>
              </a:lnSpc>
              <a:buFont typeface="Arial" panose="020B0604020202020204" pitchFamily="34" charset="0"/>
              <a:buChar char="•"/>
            </a:pPr>
            <a:r>
              <a:rPr lang="en-IN" sz="2000" dirty="0">
                <a:solidFill>
                  <a:schemeClr val="bg2"/>
                </a:solidFill>
                <a:latin typeface="Poppins" panose="00000500000000000000" pitchFamily="2" charset="0"/>
                <a:ea typeface="Samsung Sans" panose="020B0503020203020204" pitchFamily="34" charset="0"/>
                <a:cs typeface="Poppins" panose="00000500000000000000" pitchFamily="2" charset="0"/>
              </a:rPr>
              <a:t>User Friendly Interface</a:t>
            </a:r>
          </a:p>
          <a:p>
            <a:pPr marL="342900" indent="-342900">
              <a:lnSpc>
                <a:spcPct val="150000"/>
              </a:lnSpc>
              <a:buFont typeface="Arial" panose="020B0604020202020204" pitchFamily="34" charset="0"/>
              <a:buChar char="•"/>
            </a:pPr>
            <a:r>
              <a:rPr lang="en-IN" sz="2000" dirty="0">
                <a:solidFill>
                  <a:schemeClr val="bg2"/>
                </a:solidFill>
                <a:latin typeface="Poppins" panose="00000500000000000000" pitchFamily="2" charset="0"/>
                <a:ea typeface="Samsung Sans" panose="020B0503020203020204" pitchFamily="34" charset="0"/>
                <a:cs typeface="Poppins" panose="00000500000000000000" pitchFamily="2" charset="0"/>
              </a:rPr>
              <a:t>Develop problem-solving and Logical Thinking</a:t>
            </a:r>
          </a:p>
          <a:p>
            <a:pPr marL="342900" indent="-342900">
              <a:lnSpc>
                <a:spcPct val="150000"/>
              </a:lnSpc>
              <a:buFont typeface="Arial" panose="020B0604020202020204" pitchFamily="34" charset="0"/>
              <a:buChar char="•"/>
            </a:pPr>
            <a:r>
              <a:rPr lang="en-IN" sz="2000" dirty="0">
                <a:solidFill>
                  <a:schemeClr val="bg2"/>
                </a:solidFill>
                <a:latin typeface="Poppins" panose="00000500000000000000" pitchFamily="2" charset="0"/>
                <a:ea typeface="Samsung Sans" panose="020B0503020203020204" pitchFamily="34" charset="0"/>
                <a:cs typeface="Poppins" panose="00000500000000000000" pitchFamily="2" charset="0"/>
              </a:rPr>
              <a:t>Gain programming skills	</a:t>
            </a:r>
          </a:p>
        </p:txBody>
      </p:sp>
      <p:sp>
        <p:nvSpPr>
          <p:cNvPr id="9" name="Title 2">
            <a:extLst>
              <a:ext uri="{FF2B5EF4-FFF2-40B4-BE49-F238E27FC236}">
                <a16:creationId xmlns:a16="http://schemas.microsoft.com/office/drawing/2014/main" id="{166B0FA1-3FB7-4DC6-90E5-076C81695F6A}"/>
              </a:ext>
            </a:extLst>
          </p:cNvPr>
          <p:cNvSpPr txBox="1">
            <a:spLocks/>
          </p:cNvSpPr>
          <p:nvPr/>
        </p:nvSpPr>
        <p:spPr>
          <a:xfrm>
            <a:off x="730800" y="1317832"/>
            <a:ext cx="7688700" cy="87591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eaLnBrk="1" hangingPunct="1">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IN" sz="3200" dirty="0">
                <a:solidFill>
                  <a:schemeClr val="bg2"/>
                </a:solidFill>
                <a:latin typeface="Poppins" panose="00000500000000000000" pitchFamily="2" charset="0"/>
                <a:cs typeface="Poppins" panose="00000500000000000000" pitchFamily="2" charset="0"/>
              </a:rPr>
              <a:t>Objectives</a:t>
            </a:r>
          </a:p>
        </p:txBody>
      </p:sp>
      <p:pic>
        <p:nvPicPr>
          <p:cNvPr id="6" name="Picture 5">
            <a:extLst>
              <a:ext uri="{FF2B5EF4-FFF2-40B4-BE49-F238E27FC236}">
                <a16:creationId xmlns:a16="http://schemas.microsoft.com/office/drawing/2014/main" id="{E28E7727-3FD4-4827-8503-22C23DEF555E}"/>
              </a:ext>
            </a:extLst>
          </p:cNvPr>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1818" y1="83478" x2="51818" y2="83478"/>
                        <a14:foregroundMark x1="51818" y1="79130" x2="51818" y2="79130"/>
                        <a14:foregroundMark x1="52727" y1="87826" x2="52727" y2="87826"/>
                      </a14:backgroundRemoval>
                    </a14:imgEffect>
                  </a14:imgLayer>
                </a14:imgProps>
              </a:ext>
              <a:ext uri="{28A0092B-C50C-407E-A947-70E740481C1C}">
                <a14:useLocalDpi xmlns:a14="http://schemas.microsoft.com/office/drawing/2010/main" val="0"/>
              </a:ext>
            </a:extLst>
          </a:blip>
          <a:srcRect/>
          <a:stretch>
            <a:fillRect/>
          </a:stretch>
        </p:blipFill>
        <p:spPr bwMode="auto">
          <a:xfrm>
            <a:off x="426042" y="327984"/>
            <a:ext cx="457200" cy="476250"/>
          </a:xfrm>
          <a:prstGeom prst="rect">
            <a:avLst/>
          </a:prstGeom>
          <a:noFill/>
          <a:ln>
            <a:noFill/>
          </a:ln>
        </p:spPr>
      </p:pic>
    </p:spTree>
    <p:extLst>
      <p:ext uri="{BB962C8B-B14F-4D97-AF65-F5344CB8AC3E}">
        <p14:creationId xmlns:p14="http://schemas.microsoft.com/office/powerpoint/2010/main" val="2610188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4" name="Google Shape;86;p13">
            <a:extLst>
              <a:ext uri="{FF2B5EF4-FFF2-40B4-BE49-F238E27FC236}">
                <a16:creationId xmlns:a16="http://schemas.microsoft.com/office/drawing/2014/main" id="{A7BC7475-E4AC-40F7-8951-2F5F55AAE4AC}"/>
              </a:ext>
            </a:extLst>
          </p:cNvPr>
          <p:cNvSpPr txBox="1">
            <a:spLocks/>
          </p:cNvSpPr>
          <p:nvPr/>
        </p:nvSpPr>
        <p:spPr>
          <a:xfrm>
            <a:off x="852239" y="275835"/>
            <a:ext cx="3619177" cy="40011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IN" dirty="0">
                <a:solidFill>
                  <a:schemeClr val="bg2"/>
                </a:solidFill>
                <a:latin typeface="Poppins" panose="00000500000000000000" pitchFamily="2" charset="0"/>
                <a:ea typeface="Samsung Sans" panose="020B0503020203020204" pitchFamily="34" charset="0"/>
                <a:cs typeface="Poppins" panose="00000500000000000000" pitchFamily="2" charset="0"/>
              </a:rPr>
              <a:t>Can’tCode </a:t>
            </a:r>
            <a:r>
              <a:rPr lang="en-IN" b="0" dirty="0">
                <a:solidFill>
                  <a:schemeClr val="tx1">
                    <a:lumMod val="20000"/>
                    <a:lumOff val="80000"/>
                  </a:schemeClr>
                </a:solidFill>
                <a:latin typeface="Poppins" panose="00000500000000000000" pitchFamily="2" charset="0"/>
                <a:ea typeface="Samsung Sans" panose="020B0503020203020204" pitchFamily="34" charset="0"/>
                <a:cs typeface="Poppins" panose="00000500000000000000" pitchFamily="2" charset="0"/>
              </a:rPr>
              <a:t>| User Interface</a:t>
            </a:r>
          </a:p>
        </p:txBody>
      </p:sp>
      <p:sp>
        <p:nvSpPr>
          <p:cNvPr id="11" name="TextBox 10">
            <a:extLst>
              <a:ext uri="{FF2B5EF4-FFF2-40B4-BE49-F238E27FC236}">
                <a16:creationId xmlns:a16="http://schemas.microsoft.com/office/drawing/2014/main" id="{706BC356-390E-4AD5-BB25-8C45AEB0A44E}"/>
              </a:ext>
            </a:extLst>
          </p:cNvPr>
          <p:cNvSpPr txBox="1"/>
          <p:nvPr/>
        </p:nvSpPr>
        <p:spPr>
          <a:xfrm>
            <a:off x="950976" y="1587888"/>
            <a:ext cx="7242048" cy="707886"/>
          </a:xfrm>
          <a:prstGeom prst="rect">
            <a:avLst/>
          </a:prstGeom>
          <a:noFill/>
        </p:spPr>
        <p:txBody>
          <a:bodyPr wrap="square" rtlCol="0">
            <a:spAutoFit/>
          </a:bodyPr>
          <a:lstStyle/>
          <a:p>
            <a:pPr algn="ctr"/>
            <a:r>
              <a:rPr lang="en-IN" sz="4000" b="1" dirty="0">
                <a:solidFill>
                  <a:srgbClr val="FFFF00"/>
                </a:solidFill>
                <a:latin typeface="Poppins" panose="00000500000000000000" pitchFamily="2" charset="0"/>
                <a:cs typeface="Poppins" panose="00000500000000000000" pitchFamily="2" charset="0"/>
              </a:rPr>
              <a:t>Can’t Code </a:t>
            </a:r>
            <a:r>
              <a:rPr lang="en-IN" sz="2400" dirty="0">
                <a:solidFill>
                  <a:schemeClr val="bg1"/>
                </a:solidFill>
                <a:latin typeface="Poppins" panose="00000500000000000000" pitchFamily="2" charset="0"/>
                <a:cs typeface="Poppins" panose="00000500000000000000" pitchFamily="2" charset="0"/>
              </a:rPr>
              <a:t>website</a:t>
            </a:r>
            <a:r>
              <a:rPr lang="en-IN" sz="2400" b="1" dirty="0">
                <a:solidFill>
                  <a:srgbClr val="FFFF00"/>
                </a:solidFill>
                <a:latin typeface="Poppins" panose="00000500000000000000" pitchFamily="2" charset="0"/>
                <a:cs typeface="Poppins" panose="00000500000000000000" pitchFamily="2" charset="0"/>
              </a:rPr>
              <a:t> </a:t>
            </a:r>
            <a:endParaRPr lang="en-IN" sz="4000" b="1" dirty="0">
              <a:solidFill>
                <a:srgbClr val="FFFF00"/>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B00790B5-1ECB-4E08-B42E-72ADADC0EF4E}"/>
              </a:ext>
            </a:extLst>
          </p:cNvPr>
          <p:cNvSpPr txBox="1"/>
          <p:nvPr/>
        </p:nvSpPr>
        <p:spPr>
          <a:xfrm>
            <a:off x="741257" y="1619494"/>
            <a:ext cx="7242048" cy="1938992"/>
          </a:xfrm>
          <a:prstGeom prst="rect">
            <a:avLst/>
          </a:prstGeom>
          <a:noFill/>
        </p:spPr>
        <p:txBody>
          <a:bodyPr wrap="square" rtlCol="0">
            <a:spAutoFit/>
          </a:bodyPr>
          <a:lstStyle/>
          <a:p>
            <a:endParaRPr lang="en-IN" sz="6000" b="1" dirty="0">
              <a:solidFill>
                <a:schemeClr val="bg1"/>
              </a:solidFill>
              <a:latin typeface="Poppins" panose="00000500000000000000" pitchFamily="2" charset="0"/>
              <a:cs typeface="Poppins" panose="00000500000000000000" pitchFamily="2" charset="0"/>
            </a:endParaRPr>
          </a:p>
          <a:p>
            <a:r>
              <a:rPr lang="en-IN" sz="6000" b="1" dirty="0">
                <a:solidFill>
                  <a:schemeClr val="bg1"/>
                </a:solidFill>
                <a:latin typeface="Poppins" panose="00000500000000000000" pitchFamily="2" charset="0"/>
                <a:cs typeface="Poppins" panose="00000500000000000000" pitchFamily="2" charset="0"/>
              </a:rPr>
              <a:t>	User-Interface </a:t>
            </a:r>
          </a:p>
        </p:txBody>
      </p:sp>
      <p:pic>
        <p:nvPicPr>
          <p:cNvPr id="7" name="Picture 6">
            <a:extLst>
              <a:ext uri="{FF2B5EF4-FFF2-40B4-BE49-F238E27FC236}">
                <a16:creationId xmlns:a16="http://schemas.microsoft.com/office/drawing/2014/main" id="{2202BFD5-3922-4846-9075-F2AC24B6B54B}"/>
              </a:ext>
            </a:extLst>
          </p:cNvPr>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1818" y1="83478" x2="51818" y2="83478"/>
                        <a14:foregroundMark x1="51818" y1="79130" x2="51818" y2="79130"/>
                        <a14:foregroundMark x1="52727" y1="87826" x2="52727" y2="87826"/>
                      </a14:backgroundRemoval>
                    </a14:imgEffect>
                  </a14:imgLayer>
                </a14:imgProps>
              </a:ext>
              <a:ext uri="{28A0092B-C50C-407E-A947-70E740481C1C}">
                <a14:useLocalDpi xmlns:a14="http://schemas.microsoft.com/office/drawing/2010/main" val="0"/>
              </a:ext>
            </a:extLst>
          </a:blip>
          <a:srcRect/>
          <a:stretch>
            <a:fillRect/>
          </a:stretch>
        </p:blipFill>
        <p:spPr bwMode="auto">
          <a:xfrm>
            <a:off x="395039" y="237765"/>
            <a:ext cx="457200" cy="476250"/>
          </a:xfrm>
          <a:prstGeom prst="rect">
            <a:avLst/>
          </a:prstGeom>
          <a:noFill/>
          <a:ln>
            <a:noFill/>
          </a:ln>
        </p:spPr>
      </p:pic>
    </p:spTree>
    <p:extLst>
      <p:ext uri="{BB962C8B-B14F-4D97-AF65-F5344CB8AC3E}">
        <p14:creationId xmlns:p14="http://schemas.microsoft.com/office/powerpoint/2010/main" val="1573958201"/>
      </p:ext>
    </p:extLst>
  </p:cSld>
  <p:clrMapOvr>
    <a:masterClrMapping/>
  </p:clrMapOvr>
  <p:transition spd="slow">
    <p:push/>
  </p:transition>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JavaScript_Functions Presentation</Template>
  <TotalTime>1761</TotalTime>
  <Words>389</Words>
  <Application>Microsoft Office PowerPoint</Application>
  <PresentationFormat>On-screen Show (16:9)</PresentationFormat>
  <Paragraphs>70</Paragraphs>
  <Slides>11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Raleway</vt:lpstr>
      <vt:lpstr>Lato</vt:lpstr>
      <vt:lpstr>Samsung Sans</vt:lpstr>
      <vt:lpstr>Cascadia Code</vt:lpstr>
      <vt:lpstr>Times New Roman</vt:lpstr>
      <vt:lpstr>Consolas</vt:lpstr>
      <vt:lpstr>Cascadia Mono Light</vt:lpstr>
      <vt:lpstr>Tahoma</vt:lpstr>
      <vt:lpstr>Poppins</vt:lpstr>
      <vt:lpstr>Streamline</vt:lpstr>
      <vt:lpstr>Can’tCode     </vt:lpstr>
      <vt:lpstr>to</vt:lpstr>
      <vt:lpstr>NicePage</vt:lpstr>
      <vt:lpstr>Python</vt:lpstr>
      <vt:lpstr>Problem Statement</vt:lpstr>
      <vt:lpstr>Relevance</vt:lpstr>
      <vt:lpstr>Scope</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Can’tCode</dc:title>
  <dc:creator>Tejas Thakur</dc:creator>
  <cp:lastModifiedBy>Tejas Thakur</cp:lastModifiedBy>
  <cp:revision>35</cp:revision>
  <dcterms:created xsi:type="dcterms:W3CDTF">2021-12-11T06:24:15Z</dcterms:created>
  <dcterms:modified xsi:type="dcterms:W3CDTF">2022-05-29T00:43:45Z</dcterms:modified>
</cp:coreProperties>
</file>